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5"/>
  </p:notesMasterIdLst>
  <p:sldIdLst>
    <p:sldId id="1300" r:id="rId5"/>
    <p:sldId id="1357" r:id="rId6"/>
    <p:sldId id="1086" r:id="rId7"/>
    <p:sldId id="1085" r:id="rId8"/>
    <p:sldId id="1249" r:id="rId9"/>
    <p:sldId id="1290" r:id="rId10"/>
    <p:sldId id="1306" r:id="rId11"/>
    <p:sldId id="1305" r:id="rId12"/>
    <p:sldId id="1303" r:id="rId13"/>
    <p:sldId id="1304" r:id="rId14"/>
    <p:sldId id="1307" r:id="rId15"/>
    <p:sldId id="1343" r:id="rId16"/>
    <p:sldId id="1344" r:id="rId17"/>
    <p:sldId id="1345" r:id="rId18"/>
    <p:sldId id="1347" r:id="rId19"/>
    <p:sldId id="1348" r:id="rId20"/>
    <p:sldId id="1349" r:id="rId21"/>
    <p:sldId id="1350" r:id="rId22"/>
    <p:sldId id="1351" r:id="rId23"/>
    <p:sldId id="1352" r:id="rId24"/>
    <p:sldId id="1301" r:id="rId25"/>
    <p:sldId id="1295" r:id="rId26"/>
    <p:sldId id="1296" r:id="rId27"/>
    <p:sldId id="1297" r:id="rId28"/>
    <p:sldId id="1298" r:id="rId29"/>
    <p:sldId id="1353" r:id="rId30"/>
    <p:sldId id="1354" r:id="rId31"/>
    <p:sldId id="1355" r:id="rId32"/>
    <p:sldId id="1356" r:id="rId33"/>
    <p:sldId id="1250"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66"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B91182-40F8-E09B-FCB1-75AF2DB0FA7E}" v="1" dt="2025-02-11T11:55:27.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06" autoAdjust="0"/>
  </p:normalViewPr>
  <p:slideViewPr>
    <p:cSldViewPr snapToGrid="0">
      <p:cViewPr varScale="1">
        <p:scale>
          <a:sx n="61" d="100"/>
          <a:sy n="61" d="100"/>
        </p:scale>
        <p:origin x="1493" y="48"/>
      </p:cViewPr>
      <p:guideLst>
        <p:guide orient="horz" pos="792"/>
        <p:guide pos="166"/>
        <p:guide orient="horz" pos="10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D7B91182-40F8-E09B-FCB1-75AF2DB0FA7E}"/>
    <pc:docChg chg="modSld">
      <pc:chgData name="Akshay Dwivedi" userId="S::adwivedi@edunetfoundation.org::ca7f7ffd-75cd-4227-bed2-1c43691ec64b" providerId="AD" clId="Web-{D7B91182-40F8-E09B-FCB1-75AF2DB0FA7E}" dt="2025-02-11T11:55:27.698" v="0"/>
      <pc:docMkLst>
        <pc:docMk/>
      </pc:docMkLst>
      <pc:sldChg chg="delSp">
        <pc:chgData name="Akshay Dwivedi" userId="S::adwivedi@edunetfoundation.org::ca7f7ffd-75cd-4227-bed2-1c43691ec64b" providerId="AD" clId="Web-{D7B91182-40F8-E09B-FCB1-75AF2DB0FA7E}" dt="2025-02-11T11:55:27.698" v="0"/>
        <pc:sldMkLst>
          <pc:docMk/>
          <pc:sldMk cId="2000950779" sldId="1300"/>
        </pc:sldMkLst>
        <pc:grpChg chg="del">
          <ac:chgData name="Akshay Dwivedi" userId="S::adwivedi@edunetfoundation.org::ca7f7ffd-75cd-4227-bed2-1c43691ec64b" providerId="AD" clId="Web-{D7B91182-40F8-E09B-FCB1-75AF2DB0FA7E}" dt="2025-02-11T11:55:27.698" v="0"/>
          <ac:grpSpMkLst>
            <pc:docMk/>
            <pc:sldMk cId="2000950779" sldId="1300"/>
            <ac:grpSpMk id="4" creationId="{A8D97332-B949-6172-80A0-C0B4B4FB67E8}"/>
          </ac:grpSpMkLst>
        </pc:grpChg>
        <pc:picChg chg="topLvl">
          <ac:chgData name="Akshay Dwivedi" userId="S::adwivedi@edunetfoundation.org::ca7f7ffd-75cd-4227-bed2-1c43691ec64b" providerId="AD" clId="Web-{D7B91182-40F8-E09B-FCB1-75AF2DB0FA7E}" dt="2025-02-11T11:55:27.698" v="0"/>
          <ac:picMkLst>
            <pc:docMk/>
            <pc:sldMk cId="2000950779" sldId="1300"/>
            <ac:picMk id="19" creationId="{2A27540A-9E08-71C9-C49B-6AA04DE6EB1C}"/>
          </ac:picMkLst>
        </pc:picChg>
        <pc:picChg chg="del topLvl">
          <ac:chgData name="Akshay Dwivedi" userId="S::adwivedi@edunetfoundation.org::ca7f7ffd-75cd-4227-bed2-1c43691ec64b" providerId="AD" clId="Web-{D7B91182-40F8-E09B-FCB1-75AF2DB0FA7E}" dt="2025-02-11T11:55:27.698" v="0"/>
          <ac:picMkLst>
            <pc:docMk/>
            <pc:sldMk cId="2000950779" sldId="1300"/>
            <ac:picMk id="21" creationId="{EEE6DDB2-51A4-6779-CC14-E1171B3CDF64}"/>
          </ac:picMkLst>
        </pc:picChg>
      </pc:sldChg>
    </pc:docChg>
  </pc:docChgLst>
  <pc:docChgLst>
    <pc:chgData name="Akshay Dwivedi" userId="S::adwivedi@edunetfoundation.org::ca7f7ffd-75cd-4227-bed2-1c43691ec64b" providerId="AD" clId="Web-{31708971-49EE-FEF8-F494-BAE321599042}"/>
    <pc:docChg chg="addSld">
      <pc:chgData name="Akshay Dwivedi" userId="S::adwivedi@edunetfoundation.org::ca7f7ffd-75cd-4227-bed2-1c43691ec64b" providerId="AD" clId="Web-{31708971-49EE-FEF8-F494-BAE321599042}" dt="2024-12-13T08:55:47.928" v="0"/>
      <pc:docMkLst>
        <pc:docMk/>
      </pc:docMkLst>
      <pc:sldChg chg="new">
        <pc:chgData name="Akshay Dwivedi" userId="S::adwivedi@edunetfoundation.org::ca7f7ffd-75cd-4227-bed2-1c43691ec64b" providerId="AD" clId="Web-{31708971-49EE-FEF8-F494-BAE321599042}" dt="2024-12-13T08:55:47.928" v="0"/>
        <pc:sldMkLst>
          <pc:docMk/>
          <pc:sldMk cId="564218822" sldId="1357"/>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01B81-B3A8-4B46-82E8-1DD8BFF26DB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057551B-CBCE-49CF-9212-7E9108683B9D}">
      <dgm:prSet/>
      <dgm:spPr/>
      <dgm:t>
        <a:bodyPr/>
        <a:lstStyle/>
        <a:p>
          <a:r>
            <a:rPr lang="en-IN" b="1" i="0" dirty="0"/>
            <a:t>Applications</a:t>
          </a:r>
          <a:endParaRPr lang="en-IN" dirty="0"/>
        </a:p>
      </dgm:t>
    </dgm:pt>
    <dgm:pt modelId="{988C5E82-D1E2-4FE5-B5A9-8521F3C8902F}" type="parTrans" cxnId="{F1D20B61-3960-4B8B-8F88-E68B98D3C74E}">
      <dgm:prSet/>
      <dgm:spPr/>
      <dgm:t>
        <a:bodyPr/>
        <a:lstStyle/>
        <a:p>
          <a:endParaRPr lang="en-IN"/>
        </a:p>
      </dgm:t>
    </dgm:pt>
    <dgm:pt modelId="{3531F748-5272-43D7-B5A1-E1DD79EF9319}" type="sibTrans" cxnId="{F1D20B61-3960-4B8B-8F88-E68B98D3C74E}">
      <dgm:prSet/>
      <dgm:spPr/>
      <dgm:t>
        <a:bodyPr/>
        <a:lstStyle/>
        <a:p>
          <a:endParaRPr lang="en-IN"/>
        </a:p>
      </dgm:t>
    </dgm:pt>
    <dgm:pt modelId="{451FCC15-F76C-4FF9-8951-7FDD5B7CB0DD}">
      <dgm:prSet/>
      <dgm:spPr/>
      <dgm:t>
        <a:bodyPr/>
        <a:lstStyle/>
        <a:p>
          <a:r>
            <a:rPr lang="en-IN" b="1" i="0" dirty="0"/>
            <a:t>Image Generation</a:t>
          </a:r>
          <a:endParaRPr lang="en-IN" dirty="0"/>
        </a:p>
      </dgm:t>
    </dgm:pt>
    <dgm:pt modelId="{0AB754AF-4053-4B83-8EAC-436D5BFB19A9}" type="parTrans" cxnId="{6F36341B-0BBE-4167-B84E-56767EAD3065}">
      <dgm:prSet/>
      <dgm:spPr/>
      <dgm:t>
        <a:bodyPr/>
        <a:lstStyle/>
        <a:p>
          <a:endParaRPr lang="en-IN"/>
        </a:p>
      </dgm:t>
    </dgm:pt>
    <dgm:pt modelId="{DF47DECF-1E16-456F-810E-D60E773EE13F}" type="sibTrans" cxnId="{6F36341B-0BBE-4167-B84E-56767EAD3065}">
      <dgm:prSet/>
      <dgm:spPr/>
      <dgm:t>
        <a:bodyPr/>
        <a:lstStyle/>
        <a:p>
          <a:endParaRPr lang="en-IN"/>
        </a:p>
      </dgm:t>
    </dgm:pt>
    <dgm:pt modelId="{CDFEBF9C-0740-4A20-8C94-7A742F246A89}">
      <dgm:prSet/>
      <dgm:spPr/>
      <dgm:t>
        <a:bodyPr/>
        <a:lstStyle/>
        <a:p>
          <a:r>
            <a:rPr lang="en-IN" b="1" i="0" dirty="0"/>
            <a:t>Text Generation</a:t>
          </a:r>
          <a:endParaRPr lang="en-IN" dirty="0"/>
        </a:p>
      </dgm:t>
    </dgm:pt>
    <dgm:pt modelId="{2E7F7C7C-C566-4CC0-876E-AFA327DFB2AF}" type="parTrans" cxnId="{B498FF0A-9058-4A1D-A0EE-D291A7479768}">
      <dgm:prSet/>
      <dgm:spPr/>
      <dgm:t>
        <a:bodyPr/>
        <a:lstStyle/>
        <a:p>
          <a:endParaRPr lang="en-IN"/>
        </a:p>
      </dgm:t>
    </dgm:pt>
    <dgm:pt modelId="{EE2E2660-0E93-4015-9A4F-AF7AA5A324E5}" type="sibTrans" cxnId="{B498FF0A-9058-4A1D-A0EE-D291A7479768}">
      <dgm:prSet/>
      <dgm:spPr/>
      <dgm:t>
        <a:bodyPr/>
        <a:lstStyle/>
        <a:p>
          <a:endParaRPr lang="en-IN"/>
        </a:p>
      </dgm:t>
    </dgm:pt>
    <dgm:pt modelId="{8945448A-0A5A-49D5-AE23-B9F662D9B906}">
      <dgm:prSet/>
      <dgm:spPr/>
      <dgm:t>
        <a:bodyPr/>
        <a:lstStyle/>
        <a:p>
          <a:r>
            <a:rPr lang="en-IN" b="1" i="0"/>
            <a:t>Style Transfer</a:t>
          </a:r>
          <a:endParaRPr lang="en-IN"/>
        </a:p>
      </dgm:t>
    </dgm:pt>
    <dgm:pt modelId="{05FA2840-9FC8-494D-B60A-4DF86D3E6CDD}" type="parTrans" cxnId="{EEFDC064-52EE-4FAB-9CD3-F0801C49F690}">
      <dgm:prSet/>
      <dgm:spPr/>
      <dgm:t>
        <a:bodyPr/>
        <a:lstStyle/>
        <a:p>
          <a:endParaRPr lang="en-IN"/>
        </a:p>
      </dgm:t>
    </dgm:pt>
    <dgm:pt modelId="{223DCACD-7464-4E61-9827-97210950BA85}" type="sibTrans" cxnId="{EEFDC064-52EE-4FAB-9CD3-F0801C49F690}">
      <dgm:prSet/>
      <dgm:spPr/>
      <dgm:t>
        <a:bodyPr/>
        <a:lstStyle/>
        <a:p>
          <a:endParaRPr lang="en-IN"/>
        </a:p>
      </dgm:t>
    </dgm:pt>
    <dgm:pt modelId="{32FE8E42-49D5-4FD7-BD19-36E8F6399975}" type="pres">
      <dgm:prSet presAssocID="{30801B81-B3A8-4B46-82E8-1DD8BFF26DBD}" presName="linear" presStyleCnt="0">
        <dgm:presLayoutVars>
          <dgm:animLvl val="lvl"/>
          <dgm:resizeHandles val="exact"/>
        </dgm:presLayoutVars>
      </dgm:prSet>
      <dgm:spPr/>
    </dgm:pt>
    <dgm:pt modelId="{FEF373A4-59E9-4BF8-9216-260B0AEF7699}" type="pres">
      <dgm:prSet presAssocID="{C057551B-CBCE-49CF-9212-7E9108683B9D}" presName="parentText" presStyleLbl="node1" presStyleIdx="0" presStyleCnt="1" custLinFactY="-26359" custLinFactNeighborX="98340" custLinFactNeighborY="-100000">
        <dgm:presLayoutVars>
          <dgm:chMax val="0"/>
          <dgm:bulletEnabled val="1"/>
        </dgm:presLayoutVars>
      </dgm:prSet>
      <dgm:spPr/>
    </dgm:pt>
    <dgm:pt modelId="{A0EA6FC8-450A-457E-BBBB-4ECFF0C09CFC}" type="pres">
      <dgm:prSet presAssocID="{C057551B-CBCE-49CF-9212-7E9108683B9D}" presName="childText" presStyleLbl="revTx" presStyleIdx="0" presStyleCnt="1">
        <dgm:presLayoutVars>
          <dgm:bulletEnabled val="1"/>
        </dgm:presLayoutVars>
      </dgm:prSet>
      <dgm:spPr/>
    </dgm:pt>
  </dgm:ptLst>
  <dgm:cxnLst>
    <dgm:cxn modelId="{B498FF0A-9058-4A1D-A0EE-D291A7479768}" srcId="{C057551B-CBCE-49CF-9212-7E9108683B9D}" destId="{CDFEBF9C-0740-4A20-8C94-7A742F246A89}" srcOrd="1" destOrd="0" parTransId="{2E7F7C7C-C566-4CC0-876E-AFA327DFB2AF}" sibTransId="{EE2E2660-0E93-4015-9A4F-AF7AA5A324E5}"/>
    <dgm:cxn modelId="{6F36341B-0BBE-4167-B84E-56767EAD3065}" srcId="{C057551B-CBCE-49CF-9212-7E9108683B9D}" destId="{451FCC15-F76C-4FF9-8951-7FDD5B7CB0DD}" srcOrd="0" destOrd="0" parTransId="{0AB754AF-4053-4B83-8EAC-436D5BFB19A9}" sibTransId="{DF47DECF-1E16-456F-810E-D60E773EE13F}"/>
    <dgm:cxn modelId="{F1D20B61-3960-4B8B-8F88-E68B98D3C74E}" srcId="{30801B81-B3A8-4B46-82E8-1DD8BFF26DBD}" destId="{C057551B-CBCE-49CF-9212-7E9108683B9D}" srcOrd="0" destOrd="0" parTransId="{988C5E82-D1E2-4FE5-B5A9-8521F3C8902F}" sibTransId="{3531F748-5272-43D7-B5A1-E1DD79EF9319}"/>
    <dgm:cxn modelId="{EEFDC064-52EE-4FAB-9CD3-F0801C49F690}" srcId="{C057551B-CBCE-49CF-9212-7E9108683B9D}" destId="{8945448A-0A5A-49D5-AE23-B9F662D9B906}" srcOrd="2" destOrd="0" parTransId="{05FA2840-9FC8-494D-B60A-4DF86D3E6CDD}" sibTransId="{223DCACD-7464-4E61-9827-97210950BA85}"/>
    <dgm:cxn modelId="{C6FCD26F-D8D7-4CA5-BADC-34FD4CEB2EB2}" type="presOf" srcId="{C057551B-CBCE-49CF-9212-7E9108683B9D}" destId="{FEF373A4-59E9-4BF8-9216-260B0AEF7699}" srcOrd="0" destOrd="0" presId="urn:microsoft.com/office/officeart/2005/8/layout/vList2"/>
    <dgm:cxn modelId="{B3986A89-27A6-4960-B60D-BDE25D5BA836}" type="presOf" srcId="{451FCC15-F76C-4FF9-8951-7FDD5B7CB0DD}" destId="{A0EA6FC8-450A-457E-BBBB-4ECFF0C09CFC}" srcOrd="0" destOrd="0" presId="urn:microsoft.com/office/officeart/2005/8/layout/vList2"/>
    <dgm:cxn modelId="{EC4F70D2-FC6D-4A95-BFF5-D5D43ED52DA7}" type="presOf" srcId="{30801B81-B3A8-4B46-82E8-1DD8BFF26DBD}" destId="{32FE8E42-49D5-4FD7-BD19-36E8F6399975}" srcOrd="0" destOrd="0" presId="urn:microsoft.com/office/officeart/2005/8/layout/vList2"/>
    <dgm:cxn modelId="{CCF5BAE5-39C5-4C76-9683-7AB052047BDB}" type="presOf" srcId="{CDFEBF9C-0740-4A20-8C94-7A742F246A89}" destId="{A0EA6FC8-450A-457E-BBBB-4ECFF0C09CFC}" srcOrd="0" destOrd="1" presId="urn:microsoft.com/office/officeart/2005/8/layout/vList2"/>
    <dgm:cxn modelId="{D9ED02F3-B65B-40F4-8326-F8191B4B6205}" type="presOf" srcId="{8945448A-0A5A-49D5-AE23-B9F662D9B906}" destId="{A0EA6FC8-450A-457E-BBBB-4ECFF0C09CFC}" srcOrd="0" destOrd="2" presId="urn:microsoft.com/office/officeart/2005/8/layout/vList2"/>
    <dgm:cxn modelId="{F81E9E3E-DFC6-49F9-AAE2-A4BAEF15831F}" type="presParOf" srcId="{32FE8E42-49D5-4FD7-BD19-36E8F6399975}" destId="{FEF373A4-59E9-4BF8-9216-260B0AEF7699}" srcOrd="0" destOrd="0" presId="urn:microsoft.com/office/officeart/2005/8/layout/vList2"/>
    <dgm:cxn modelId="{B8FF147D-3C1C-431C-931C-C94974E36AF6}" type="presParOf" srcId="{32FE8E42-49D5-4FD7-BD19-36E8F6399975}" destId="{A0EA6FC8-450A-457E-BBBB-4ECFF0C09CF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BE8D3D-7A5D-4392-8C78-EEEEFA4C7D1D}" type="doc">
      <dgm:prSet loTypeId="urn:microsoft.com/office/officeart/2005/8/layout/vList3" loCatId="list" qsTypeId="urn:microsoft.com/office/officeart/2005/8/quickstyle/simple3" qsCatId="simple" csTypeId="urn:microsoft.com/office/officeart/2005/8/colors/accent1_2" csCatId="accent1" phldr="1"/>
      <dgm:spPr/>
      <dgm:t>
        <a:bodyPr/>
        <a:lstStyle/>
        <a:p>
          <a:endParaRPr lang="en-IN"/>
        </a:p>
      </dgm:t>
    </dgm:pt>
    <dgm:pt modelId="{A90546E1-7B89-4BD6-9A91-9F773D5046A4}">
      <dgm:prSet/>
      <dgm:spPr/>
      <dgm:t>
        <a:bodyPr/>
        <a:lstStyle/>
        <a:p>
          <a:r>
            <a:rPr lang="en-US" b="1" i="0" dirty="0"/>
            <a:t>Customer Support</a:t>
          </a:r>
          <a:endParaRPr lang="en-IN" dirty="0"/>
        </a:p>
      </dgm:t>
    </dgm:pt>
    <dgm:pt modelId="{AEC3BC35-8CED-41CD-8A2A-4385699AA753}" type="parTrans" cxnId="{19456F73-6B86-4DD9-803C-A94B7FFC2C17}">
      <dgm:prSet/>
      <dgm:spPr/>
      <dgm:t>
        <a:bodyPr/>
        <a:lstStyle/>
        <a:p>
          <a:endParaRPr lang="en-IN"/>
        </a:p>
      </dgm:t>
    </dgm:pt>
    <dgm:pt modelId="{CCE8C528-4C52-4297-969A-B4E323D96504}" type="sibTrans" cxnId="{19456F73-6B86-4DD9-803C-A94B7FFC2C17}">
      <dgm:prSet/>
      <dgm:spPr/>
      <dgm:t>
        <a:bodyPr/>
        <a:lstStyle/>
        <a:p>
          <a:endParaRPr lang="en-IN"/>
        </a:p>
      </dgm:t>
    </dgm:pt>
    <dgm:pt modelId="{ABF4A40E-1FD7-4805-B781-1C976F6D3EE2}">
      <dgm:prSet/>
      <dgm:spPr/>
      <dgm:t>
        <a:bodyPr/>
        <a:lstStyle/>
        <a:p>
          <a:r>
            <a:rPr lang="en-US" b="0" i="0" dirty="0"/>
            <a:t>Powering chatbots and virtual assistants for improved service.</a:t>
          </a:r>
          <a:endParaRPr lang="en-IN" dirty="0"/>
        </a:p>
      </dgm:t>
    </dgm:pt>
    <dgm:pt modelId="{200DFE3C-E9FE-4BF4-8D07-D5B1116EE064}" type="parTrans" cxnId="{0207032A-E398-4512-871B-3FCC9483021E}">
      <dgm:prSet/>
      <dgm:spPr/>
      <dgm:t>
        <a:bodyPr/>
        <a:lstStyle/>
        <a:p>
          <a:endParaRPr lang="en-IN"/>
        </a:p>
      </dgm:t>
    </dgm:pt>
    <dgm:pt modelId="{D410DEFB-5EDC-42D4-ABB9-9FB0E7924C34}" type="sibTrans" cxnId="{0207032A-E398-4512-871B-3FCC9483021E}">
      <dgm:prSet/>
      <dgm:spPr/>
      <dgm:t>
        <a:bodyPr/>
        <a:lstStyle/>
        <a:p>
          <a:endParaRPr lang="en-IN"/>
        </a:p>
      </dgm:t>
    </dgm:pt>
    <dgm:pt modelId="{549E3622-8263-4CF9-A923-7D43573D0F9C}">
      <dgm:prSet/>
      <dgm:spPr/>
      <dgm:t>
        <a:bodyPr/>
        <a:lstStyle/>
        <a:p>
          <a:r>
            <a:rPr lang="en-US" b="1" i="0" dirty="0"/>
            <a:t>Content Creation</a:t>
          </a:r>
          <a:endParaRPr lang="en-IN" dirty="0"/>
        </a:p>
      </dgm:t>
    </dgm:pt>
    <dgm:pt modelId="{5E07075C-CCEF-4BE8-96F6-12BBC05133B7}" type="parTrans" cxnId="{002903B3-EE82-43F4-A88F-DB5F4255E612}">
      <dgm:prSet/>
      <dgm:spPr/>
      <dgm:t>
        <a:bodyPr/>
        <a:lstStyle/>
        <a:p>
          <a:endParaRPr lang="en-IN"/>
        </a:p>
      </dgm:t>
    </dgm:pt>
    <dgm:pt modelId="{8AC8F0D9-74C8-4562-8806-42AEE121AC60}" type="sibTrans" cxnId="{002903B3-EE82-43F4-A88F-DB5F4255E612}">
      <dgm:prSet/>
      <dgm:spPr/>
      <dgm:t>
        <a:bodyPr/>
        <a:lstStyle/>
        <a:p>
          <a:endParaRPr lang="en-IN"/>
        </a:p>
      </dgm:t>
    </dgm:pt>
    <dgm:pt modelId="{51F4C8A5-82CA-49B2-AD20-EB6F073D8AD0}">
      <dgm:prSet/>
      <dgm:spPr/>
      <dgm:t>
        <a:bodyPr/>
        <a:lstStyle/>
        <a:p>
          <a:r>
            <a:rPr lang="en-US" b="0" i="0"/>
            <a:t>Assisting in generating various types of written content.</a:t>
          </a:r>
          <a:endParaRPr lang="en-IN"/>
        </a:p>
      </dgm:t>
    </dgm:pt>
    <dgm:pt modelId="{8D7B8F22-4F5A-4C76-86EA-56879D4A6D67}" type="parTrans" cxnId="{C6790EF9-69D7-49BA-9D9D-6A39F705288F}">
      <dgm:prSet/>
      <dgm:spPr/>
      <dgm:t>
        <a:bodyPr/>
        <a:lstStyle/>
        <a:p>
          <a:endParaRPr lang="en-IN"/>
        </a:p>
      </dgm:t>
    </dgm:pt>
    <dgm:pt modelId="{864DEC26-60BC-4EB3-93B1-A861C45EBDEC}" type="sibTrans" cxnId="{C6790EF9-69D7-49BA-9D9D-6A39F705288F}">
      <dgm:prSet/>
      <dgm:spPr/>
      <dgm:t>
        <a:bodyPr/>
        <a:lstStyle/>
        <a:p>
          <a:endParaRPr lang="en-IN"/>
        </a:p>
      </dgm:t>
    </dgm:pt>
    <dgm:pt modelId="{60B051DD-0542-4FE2-BE79-0E632D258130}">
      <dgm:prSet/>
      <dgm:spPr/>
      <dgm:t>
        <a:bodyPr/>
        <a:lstStyle/>
        <a:p>
          <a:r>
            <a:rPr lang="en-US" b="1" i="0" dirty="0"/>
            <a:t>Programming Assistance</a:t>
          </a:r>
          <a:endParaRPr lang="en-IN" dirty="0"/>
        </a:p>
      </dgm:t>
    </dgm:pt>
    <dgm:pt modelId="{8148C1CF-1B3D-4EB3-93E8-BF8C509BE028}" type="parTrans" cxnId="{0DA8E80C-29F2-4F24-A64A-9F00EF57EFED}">
      <dgm:prSet/>
      <dgm:spPr/>
      <dgm:t>
        <a:bodyPr/>
        <a:lstStyle/>
        <a:p>
          <a:endParaRPr lang="en-IN"/>
        </a:p>
      </dgm:t>
    </dgm:pt>
    <dgm:pt modelId="{5550818F-84EC-4457-96B5-AD69B7DABF05}" type="sibTrans" cxnId="{0DA8E80C-29F2-4F24-A64A-9F00EF57EFED}">
      <dgm:prSet/>
      <dgm:spPr/>
      <dgm:t>
        <a:bodyPr/>
        <a:lstStyle/>
        <a:p>
          <a:endParaRPr lang="en-IN"/>
        </a:p>
      </dgm:t>
    </dgm:pt>
    <dgm:pt modelId="{14761F28-09E3-481C-8226-197A0B315105}">
      <dgm:prSet/>
      <dgm:spPr/>
      <dgm:t>
        <a:bodyPr/>
        <a:lstStyle/>
        <a:p>
          <a:r>
            <a:rPr lang="en-US" b="0" i="0" dirty="0"/>
            <a:t>Helping developers with code generation and debugging.</a:t>
          </a:r>
          <a:endParaRPr lang="en-IN" dirty="0"/>
        </a:p>
      </dgm:t>
    </dgm:pt>
    <dgm:pt modelId="{0B2C4AC7-8C2A-4790-94D5-110DD83DF732}" type="parTrans" cxnId="{D6E6F29E-9F21-46A3-A5C6-6D797F009177}">
      <dgm:prSet/>
      <dgm:spPr/>
      <dgm:t>
        <a:bodyPr/>
        <a:lstStyle/>
        <a:p>
          <a:endParaRPr lang="en-IN"/>
        </a:p>
      </dgm:t>
    </dgm:pt>
    <dgm:pt modelId="{8E4AE43B-E83D-49B7-B44B-DE6D80296D29}" type="sibTrans" cxnId="{D6E6F29E-9F21-46A3-A5C6-6D797F009177}">
      <dgm:prSet/>
      <dgm:spPr/>
      <dgm:t>
        <a:bodyPr/>
        <a:lstStyle/>
        <a:p>
          <a:endParaRPr lang="en-IN"/>
        </a:p>
      </dgm:t>
    </dgm:pt>
    <dgm:pt modelId="{62B93664-2007-4962-A5F4-4F6F0425879A}" type="pres">
      <dgm:prSet presAssocID="{90BE8D3D-7A5D-4392-8C78-EEEEFA4C7D1D}" presName="linearFlow" presStyleCnt="0">
        <dgm:presLayoutVars>
          <dgm:dir/>
          <dgm:resizeHandles val="exact"/>
        </dgm:presLayoutVars>
      </dgm:prSet>
      <dgm:spPr/>
    </dgm:pt>
    <dgm:pt modelId="{A634F531-31B2-47D1-9B2E-1A162F826182}" type="pres">
      <dgm:prSet presAssocID="{A90546E1-7B89-4BD6-9A91-9F773D5046A4}" presName="composite" presStyleCnt="0"/>
      <dgm:spPr/>
    </dgm:pt>
    <dgm:pt modelId="{D290DDD9-D76B-4FEB-99B1-780199C8DF16}" type="pres">
      <dgm:prSet presAssocID="{A90546E1-7B89-4BD6-9A91-9F773D5046A4}"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995C91CD-ACA3-446C-A70D-1CEB1AFF22A3}" type="pres">
      <dgm:prSet presAssocID="{A90546E1-7B89-4BD6-9A91-9F773D5046A4}" presName="txShp" presStyleLbl="node1" presStyleIdx="0" presStyleCnt="3">
        <dgm:presLayoutVars>
          <dgm:bulletEnabled val="1"/>
        </dgm:presLayoutVars>
      </dgm:prSet>
      <dgm:spPr/>
    </dgm:pt>
    <dgm:pt modelId="{F87A3A26-ABBC-4947-A44C-F2D0ABFF2A8F}" type="pres">
      <dgm:prSet presAssocID="{CCE8C528-4C52-4297-969A-B4E323D96504}" presName="spacing" presStyleCnt="0"/>
      <dgm:spPr/>
    </dgm:pt>
    <dgm:pt modelId="{04F666DB-1D2C-4584-BE7E-7F39276C2939}" type="pres">
      <dgm:prSet presAssocID="{549E3622-8263-4CF9-A923-7D43573D0F9C}" presName="composite" presStyleCnt="0"/>
      <dgm:spPr/>
    </dgm:pt>
    <dgm:pt modelId="{CFB5C6FB-5C2B-42D0-8D38-5FDA1A886993}" type="pres">
      <dgm:prSet presAssocID="{549E3622-8263-4CF9-A923-7D43573D0F9C}"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pt>
    <dgm:pt modelId="{3BD9C8E0-7CA4-4612-90BF-09AAB365ACF9}" type="pres">
      <dgm:prSet presAssocID="{549E3622-8263-4CF9-A923-7D43573D0F9C}" presName="txShp" presStyleLbl="node1" presStyleIdx="1" presStyleCnt="3">
        <dgm:presLayoutVars>
          <dgm:bulletEnabled val="1"/>
        </dgm:presLayoutVars>
      </dgm:prSet>
      <dgm:spPr/>
    </dgm:pt>
    <dgm:pt modelId="{45929D62-72E4-4659-B049-B1893267307B}" type="pres">
      <dgm:prSet presAssocID="{8AC8F0D9-74C8-4562-8806-42AEE121AC60}" presName="spacing" presStyleCnt="0"/>
      <dgm:spPr/>
    </dgm:pt>
    <dgm:pt modelId="{9341BB37-D10C-4D47-AF0C-F1A2D6ADC474}" type="pres">
      <dgm:prSet presAssocID="{60B051DD-0542-4FE2-BE79-0E632D258130}" presName="composite" presStyleCnt="0"/>
      <dgm:spPr/>
    </dgm:pt>
    <dgm:pt modelId="{E9CF6D36-1EDC-4C5B-B6F2-337CCF92662D}" type="pres">
      <dgm:prSet presAssocID="{60B051DD-0542-4FE2-BE79-0E632D258130}"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FE100D37-7089-441F-A0F9-6A6804E0EDA0}" type="pres">
      <dgm:prSet presAssocID="{60B051DD-0542-4FE2-BE79-0E632D258130}" presName="txShp" presStyleLbl="node1" presStyleIdx="2" presStyleCnt="3">
        <dgm:presLayoutVars>
          <dgm:bulletEnabled val="1"/>
        </dgm:presLayoutVars>
      </dgm:prSet>
      <dgm:spPr/>
    </dgm:pt>
  </dgm:ptLst>
  <dgm:cxnLst>
    <dgm:cxn modelId="{0DA8E80C-29F2-4F24-A64A-9F00EF57EFED}" srcId="{90BE8D3D-7A5D-4392-8C78-EEEEFA4C7D1D}" destId="{60B051DD-0542-4FE2-BE79-0E632D258130}" srcOrd="2" destOrd="0" parTransId="{8148C1CF-1B3D-4EB3-93E8-BF8C509BE028}" sibTransId="{5550818F-84EC-4457-96B5-AD69B7DABF05}"/>
    <dgm:cxn modelId="{9EC42A1E-AF89-4FB5-9D7B-33C701FD8B6B}" type="presOf" srcId="{A90546E1-7B89-4BD6-9A91-9F773D5046A4}" destId="{995C91CD-ACA3-446C-A70D-1CEB1AFF22A3}" srcOrd="0" destOrd="0" presId="urn:microsoft.com/office/officeart/2005/8/layout/vList3"/>
    <dgm:cxn modelId="{0207032A-E398-4512-871B-3FCC9483021E}" srcId="{A90546E1-7B89-4BD6-9A91-9F773D5046A4}" destId="{ABF4A40E-1FD7-4805-B781-1C976F6D3EE2}" srcOrd="0" destOrd="0" parTransId="{200DFE3C-E9FE-4BF4-8D07-D5B1116EE064}" sibTransId="{D410DEFB-5EDC-42D4-ABB9-9FB0E7924C34}"/>
    <dgm:cxn modelId="{C87CCA31-FB37-4039-9F1F-1FAED1F459F3}" type="presOf" srcId="{90BE8D3D-7A5D-4392-8C78-EEEEFA4C7D1D}" destId="{62B93664-2007-4962-A5F4-4F6F0425879A}" srcOrd="0" destOrd="0" presId="urn:microsoft.com/office/officeart/2005/8/layout/vList3"/>
    <dgm:cxn modelId="{721CFC37-0E01-4F11-AAD0-399EEA5C0C04}" type="presOf" srcId="{60B051DD-0542-4FE2-BE79-0E632D258130}" destId="{FE100D37-7089-441F-A0F9-6A6804E0EDA0}" srcOrd="0" destOrd="0" presId="urn:microsoft.com/office/officeart/2005/8/layout/vList3"/>
    <dgm:cxn modelId="{19CF695C-9B15-467A-83C7-A512F6B480D8}" type="presOf" srcId="{51F4C8A5-82CA-49B2-AD20-EB6F073D8AD0}" destId="{3BD9C8E0-7CA4-4612-90BF-09AAB365ACF9}" srcOrd="0" destOrd="1" presId="urn:microsoft.com/office/officeart/2005/8/layout/vList3"/>
    <dgm:cxn modelId="{644B5B6D-B7BE-43A4-B508-A86E77FE2DCD}" type="presOf" srcId="{ABF4A40E-1FD7-4805-B781-1C976F6D3EE2}" destId="{995C91CD-ACA3-446C-A70D-1CEB1AFF22A3}" srcOrd="0" destOrd="1" presId="urn:microsoft.com/office/officeart/2005/8/layout/vList3"/>
    <dgm:cxn modelId="{19456F73-6B86-4DD9-803C-A94B7FFC2C17}" srcId="{90BE8D3D-7A5D-4392-8C78-EEEEFA4C7D1D}" destId="{A90546E1-7B89-4BD6-9A91-9F773D5046A4}" srcOrd="0" destOrd="0" parTransId="{AEC3BC35-8CED-41CD-8A2A-4385699AA753}" sibTransId="{CCE8C528-4C52-4297-969A-B4E323D96504}"/>
    <dgm:cxn modelId="{D6E6F29E-9F21-46A3-A5C6-6D797F009177}" srcId="{60B051DD-0542-4FE2-BE79-0E632D258130}" destId="{14761F28-09E3-481C-8226-197A0B315105}" srcOrd="0" destOrd="0" parTransId="{0B2C4AC7-8C2A-4790-94D5-110DD83DF732}" sibTransId="{8E4AE43B-E83D-49B7-B44B-DE6D80296D29}"/>
    <dgm:cxn modelId="{002903B3-EE82-43F4-A88F-DB5F4255E612}" srcId="{90BE8D3D-7A5D-4392-8C78-EEEEFA4C7D1D}" destId="{549E3622-8263-4CF9-A923-7D43573D0F9C}" srcOrd="1" destOrd="0" parTransId="{5E07075C-CCEF-4BE8-96F6-12BBC05133B7}" sibTransId="{8AC8F0D9-74C8-4562-8806-42AEE121AC60}"/>
    <dgm:cxn modelId="{D236C7DD-A579-4F6A-B244-73F11B23D899}" type="presOf" srcId="{549E3622-8263-4CF9-A923-7D43573D0F9C}" destId="{3BD9C8E0-7CA4-4612-90BF-09AAB365ACF9}" srcOrd="0" destOrd="0" presId="urn:microsoft.com/office/officeart/2005/8/layout/vList3"/>
    <dgm:cxn modelId="{954EC4DE-F6F4-49BA-8690-4A01D70146AD}" type="presOf" srcId="{14761F28-09E3-481C-8226-197A0B315105}" destId="{FE100D37-7089-441F-A0F9-6A6804E0EDA0}" srcOrd="0" destOrd="1" presId="urn:microsoft.com/office/officeart/2005/8/layout/vList3"/>
    <dgm:cxn modelId="{C6790EF9-69D7-49BA-9D9D-6A39F705288F}" srcId="{549E3622-8263-4CF9-A923-7D43573D0F9C}" destId="{51F4C8A5-82CA-49B2-AD20-EB6F073D8AD0}" srcOrd="0" destOrd="0" parTransId="{8D7B8F22-4F5A-4C76-86EA-56879D4A6D67}" sibTransId="{864DEC26-60BC-4EB3-93B1-A861C45EBDEC}"/>
    <dgm:cxn modelId="{0D09D8E7-D7B6-43BF-B1E5-BE0166239610}" type="presParOf" srcId="{62B93664-2007-4962-A5F4-4F6F0425879A}" destId="{A634F531-31B2-47D1-9B2E-1A162F826182}" srcOrd="0" destOrd="0" presId="urn:microsoft.com/office/officeart/2005/8/layout/vList3"/>
    <dgm:cxn modelId="{04E57A93-881E-4E49-86FF-07D8590A2E62}" type="presParOf" srcId="{A634F531-31B2-47D1-9B2E-1A162F826182}" destId="{D290DDD9-D76B-4FEB-99B1-780199C8DF16}" srcOrd="0" destOrd="0" presId="urn:microsoft.com/office/officeart/2005/8/layout/vList3"/>
    <dgm:cxn modelId="{8F267D78-11A1-4B28-94D3-EDA087BDE035}" type="presParOf" srcId="{A634F531-31B2-47D1-9B2E-1A162F826182}" destId="{995C91CD-ACA3-446C-A70D-1CEB1AFF22A3}" srcOrd="1" destOrd="0" presId="urn:microsoft.com/office/officeart/2005/8/layout/vList3"/>
    <dgm:cxn modelId="{0BE409AC-8B89-4215-9F14-BA9DB35A38BA}" type="presParOf" srcId="{62B93664-2007-4962-A5F4-4F6F0425879A}" destId="{F87A3A26-ABBC-4947-A44C-F2D0ABFF2A8F}" srcOrd="1" destOrd="0" presId="urn:microsoft.com/office/officeart/2005/8/layout/vList3"/>
    <dgm:cxn modelId="{03352B68-136C-403E-B95B-4F50759B1CC5}" type="presParOf" srcId="{62B93664-2007-4962-A5F4-4F6F0425879A}" destId="{04F666DB-1D2C-4584-BE7E-7F39276C2939}" srcOrd="2" destOrd="0" presId="urn:microsoft.com/office/officeart/2005/8/layout/vList3"/>
    <dgm:cxn modelId="{C52A5DF7-7992-44E8-BC6F-FF1CEB8A7671}" type="presParOf" srcId="{04F666DB-1D2C-4584-BE7E-7F39276C2939}" destId="{CFB5C6FB-5C2B-42D0-8D38-5FDA1A886993}" srcOrd="0" destOrd="0" presId="urn:microsoft.com/office/officeart/2005/8/layout/vList3"/>
    <dgm:cxn modelId="{AF644588-83B9-4ADB-B956-E71B9EA34AD6}" type="presParOf" srcId="{04F666DB-1D2C-4584-BE7E-7F39276C2939}" destId="{3BD9C8E0-7CA4-4612-90BF-09AAB365ACF9}" srcOrd="1" destOrd="0" presId="urn:microsoft.com/office/officeart/2005/8/layout/vList3"/>
    <dgm:cxn modelId="{2830E6B2-5DF6-4F5D-8FCF-7DCE079E8283}" type="presParOf" srcId="{62B93664-2007-4962-A5F4-4F6F0425879A}" destId="{45929D62-72E4-4659-B049-B1893267307B}" srcOrd="3" destOrd="0" presId="urn:microsoft.com/office/officeart/2005/8/layout/vList3"/>
    <dgm:cxn modelId="{A5BE9FEE-C99F-49D8-923E-5B1B714E2DEE}" type="presParOf" srcId="{62B93664-2007-4962-A5F4-4F6F0425879A}" destId="{9341BB37-D10C-4D47-AF0C-F1A2D6ADC474}" srcOrd="4" destOrd="0" presId="urn:microsoft.com/office/officeart/2005/8/layout/vList3"/>
    <dgm:cxn modelId="{9BC8EE62-88C0-4BD5-97C6-6FAB4A9A3715}" type="presParOf" srcId="{9341BB37-D10C-4D47-AF0C-F1A2D6ADC474}" destId="{E9CF6D36-1EDC-4C5B-B6F2-337CCF92662D}" srcOrd="0" destOrd="0" presId="urn:microsoft.com/office/officeart/2005/8/layout/vList3"/>
    <dgm:cxn modelId="{6E0F8D58-0335-4B03-BCB0-307FD1FDBF4B}" type="presParOf" srcId="{9341BB37-D10C-4D47-AF0C-F1A2D6ADC474}" destId="{FE100D37-7089-441F-A0F9-6A6804E0EDA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373A4-59E9-4BF8-9216-260B0AEF7699}">
      <dsp:nvSpPr>
        <dsp:cNvPr id="0" name=""/>
        <dsp:cNvSpPr/>
      </dsp:nvSpPr>
      <dsp:spPr>
        <a:xfrm>
          <a:off x="0" y="0"/>
          <a:ext cx="4591050" cy="524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i="0" kern="1200" dirty="0"/>
            <a:t>Applications</a:t>
          </a:r>
          <a:endParaRPr lang="en-IN" sz="2300" kern="1200" dirty="0"/>
        </a:p>
      </dsp:txBody>
      <dsp:txXfrm>
        <a:off x="25616" y="25616"/>
        <a:ext cx="4539818" cy="473513"/>
      </dsp:txXfrm>
    </dsp:sp>
    <dsp:sp modelId="{A0EA6FC8-450A-457E-BBBB-4ECFF0C09CFC}">
      <dsp:nvSpPr>
        <dsp:cNvPr id="0" name=""/>
        <dsp:cNvSpPr/>
      </dsp:nvSpPr>
      <dsp:spPr>
        <a:xfrm>
          <a:off x="0" y="565402"/>
          <a:ext cx="4591050"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6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b="1" i="0" kern="1200" dirty="0"/>
            <a:t>Image Generation</a:t>
          </a:r>
          <a:endParaRPr lang="en-IN" sz="1800" kern="1200" dirty="0"/>
        </a:p>
        <a:p>
          <a:pPr marL="171450" lvl="1" indent="-171450" algn="l" defTabSz="800100">
            <a:lnSpc>
              <a:spcPct val="90000"/>
            </a:lnSpc>
            <a:spcBef>
              <a:spcPct val="0"/>
            </a:spcBef>
            <a:spcAft>
              <a:spcPct val="20000"/>
            </a:spcAft>
            <a:buChar char="•"/>
          </a:pPr>
          <a:r>
            <a:rPr lang="en-IN" sz="1800" b="1" i="0" kern="1200" dirty="0"/>
            <a:t>Text Generation</a:t>
          </a:r>
          <a:endParaRPr lang="en-IN" sz="1800" kern="1200" dirty="0"/>
        </a:p>
        <a:p>
          <a:pPr marL="171450" lvl="1" indent="-171450" algn="l" defTabSz="800100">
            <a:lnSpc>
              <a:spcPct val="90000"/>
            </a:lnSpc>
            <a:spcBef>
              <a:spcPct val="0"/>
            </a:spcBef>
            <a:spcAft>
              <a:spcPct val="20000"/>
            </a:spcAft>
            <a:buChar char="•"/>
          </a:pPr>
          <a:r>
            <a:rPr lang="en-IN" sz="1800" b="1" i="0" kern="1200"/>
            <a:t>Style Transfer</a:t>
          </a:r>
          <a:endParaRPr lang="en-IN" sz="1800" kern="1200"/>
        </a:p>
      </dsp:txBody>
      <dsp:txXfrm>
        <a:off x="0" y="565402"/>
        <a:ext cx="4591050" cy="856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91CD-ACA3-446C-A70D-1CEB1AFF22A3}">
      <dsp:nvSpPr>
        <dsp:cNvPr id="0" name=""/>
        <dsp:cNvSpPr/>
      </dsp:nvSpPr>
      <dsp:spPr>
        <a:xfrm rot="10800000">
          <a:off x="1640909" y="507"/>
          <a:ext cx="5595308" cy="92625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8454" tIns="76200" rIns="14224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Customer Support</a:t>
          </a:r>
          <a:endParaRPr lang="en-IN" sz="2000" kern="1200" dirty="0"/>
        </a:p>
        <a:p>
          <a:pPr marL="171450" lvl="1" indent="-171450" algn="l" defTabSz="711200">
            <a:lnSpc>
              <a:spcPct val="90000"/>
            </a:lnSpc>
            <a:spcBef>
              <a:spcPct val="0"/>
            </a:spcBef>
            <a:spcAft>
              <a:spcPct val="15000"/>
            </a:spcAft>
            <a:buChar char="•"/>
          </a:pPr>
          <a:r>
            <a:rPr lang="en-US" sz="1600" b="0" i="0" kern="1200" dirty="0"/>
            <a:t>Powering chatbots and virtual assistants for improved service.</a:t>
          </a:r>
          <a:endParaRPr lang="en-IN" sz="1600" kern="1200" dirty="0"/>
        </a:p>
      </dsp:txBody>
      <dsp:txXfrm rot="10800000">
        <a:off x="1872473" y="507"/>
        <a:ext cx="5363744" cy="926258"/>
      </dsp:txXfrm>
    </dsp:sp>
    <dsp:sp modelId="{D290DDD9-D76B-4FEB-99B1-780199C8DF16}">
      <dsp:nvSpPr>
        <dsp:cNvPr id="0" name=""/>
        <dsp:cNvSpPr/>
      </dsp:nvSpPr>
      <dsp:spPr>
        <a:xfrm>
          <a:off x="1177779" y="507"/>
          <a:ext cx="926258" cy="9262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BD9C8E0-7CA4-4612-90BF-09AAB365ACF9}">
      <dsp:nvSpPr>
        <dsp:cNvPr id="0" name=""/>
        <dsp:cNvSpPr/>
      </dsp:nvSpPr>
      <dsp:spPr>
        <a:xfrm rot="10800000">
          <a:off x="1640909" y="1200035"/>
          <a:ext cx="5595308" cy="92625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8454" tIns="76200" rIns="14224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Content Creation</a:t>
          </a:r>
          <a:endParaRPr lang="en-IN" sz="2000" kern="1200" dirty="0"/>
        </a:p>
        <a:p>
          <a:pPr marL="171450" lvl="1" indent="-171450" algn="l" defTabSz="711200">
            <a:lnSpc>
              <a:spcPct val="90000"/>
            </a:lnSpc>
            <a:spcBef>
              <a:spcPct val="0"/>
            </a:spcBef>
            <a:spcAft>
              <a:spcPct val="15000"/>
            </a:spcAft>
            <a:buChar char="•"/>
          </a:pPr>
          <a:r>
            <a:rPr lang="en-US" sz="1600" b="0" i="0" kern="1200"/>
            <a:t>Assisting in generating various types of written content.</a:t>
          </a:r>
          <a:endParaRPr lang="en-IN" sz="1600" kern="1200"/>
        </a:p>
      </dsp:txBody>
      <dsp:txXfrm rot="10800000">
        <a:off x="1872473" y="1200035"/>
        <a:ext cx="5363744" cy="926258"/>
      </dsp:txXfrm>
    </dsp:sp>
    <dsp:sp modelId="{CFB5C6FB-5C2B-42D0-8D38-5FDA1A886993}">
      <dsp:nvSpPr>
        <dsp:cNvPr id="0" name=""/>
        <dsp:cNvSpPr/>
      </dsp:nvSpPr>
      <dsp:spPr>
        <a:xfrm>
          <a:off x="1177779" y="1200035"/>
          <a:ext cx="926258" cy="9262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E100D37-7089-441F-A0F9-6A6804E0EDA0}">
      <dsp:nvSpPr>
        <dsp:cNvPr id="0" name=""/>
        <dsp:cNvSpPr/>
      </dsp:nvSpPr>
      <dsp:spPr>
        <a:xfrm rot="10800000">
          <a:off x="1640909" y="2399562"/>
          <a:ext cx="5595308" cy="92625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8454" tIns="76200" rIns="14224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Programming Assistance</a:t>
          </a:r>
          <a:endParaRPr lang="en-IN" sz="2000" kern="1200" dirty="0"/>
        </a:p>
        <a:p>
          <a:pPr marL="171450" lvl="1" indent="-171450" algn="l" defTabSz="711200">
            <a:lnSpc>
              <a:spcPct val="90000"/>
            </a:lnSpc>
            <a:spcBef>
              <a:spcPct val="0"/>
            </a:spcBef>
            <a:spcAft>
              <a:spcPct val="15000"/>
            </a:spcAft>
            <a:buChar char="•"/>
          </a:pPr>
          <a:r>
            <a:rPr lang="en-US" sz="1600" b="0" i="0" kern="1200" dirty="0"/>
            <a:t>Helping developers with code generation and debugging.</a:t>
          </a:r>
          <a:endParaRPr lang="en-IN" sz="1600" kern="1200" dirty="0"/>
        </a:p>
      </dsp:txBody>
      <dsp:txXfrm rot="10800000">
        <a:off x="1872473" y="2399562"/>
        <a:ext cx="5363744" cy="926258"/>
      </dsp:txXfrm>
    </dsp:sp>
    <dsp:sp modelId="{E9CF6D36-1EDC-4C5B-B6F2-337CCF92662D}">
      <dsp:nvSpPr>
        <dsp:cNvPr id="0" name=""/>
        <dsp:cNvSpPr/>
      </dsp:nvSpPr>
      <dsp:spPr>
        <a:xfrm>
          <a:off x="1177779" y="2399562"/>
          <a:ext cx="926258" cy="92625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weforum.org/agenda/2024/02/green-jobs-green-skills-growth/"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zendesk.com/dk/blog/generative-ai-guide/" TargetMode="External"/><Relationship Id="rId5" Type="http://schemas.openxmlformats.org/officeDocument/2006/relationships/hyperlink" Target="https://www.davidinouye.com/course/ece57000-fall-2020/lectures/gans.pdf" TargetMode="External"/><Relationship Id="rId4" Type="http://schemas.openxmlformats.org/officeDocument/2006/relationships/hyperlink" Target="https://www.zendesk.com/dk/blog/generative-ai-guide/#What%20is%20generative%20A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Hello everyone, and welcome! Today, we’re stepping into the world of Generative AI—a fascinating and rapidly advancing area of artificial intelligence. Generative AI focuses on teaching machines not just to analyze data but to create new content from it. This capability is allowing us to develop AI models that can produce realistic images, human-like text, and even unique pieces of music or art.</a:t>
            </a:r>
          </a:p>
          <a:p>
            <a:pPr marL="158750" indent="0">
              <a:buNone/>
            </a:pPr>
            <a:endParaRPr lang="en-US" b="1" dirty="0"/>
          </a:p>
          <a:p>
            <a:pPr marL="158750" indent="0">
              <a:buNone/>
            </a:pPr>
            <a:r>
              <a:rPr lang="en-US" dirty="0"/>
              <a:t>Generative AI is transforming industries and expanding the boundaries of creativity. Imagine an AI model capable of generating photorealistic images, writing coherent and engaging text, or designing entirely new visual styles—all from scratch. The potential applications are incredible, spanning fields from media and entertainment to healthcare, design, and beyond. Whether we're generating synthetic data for research or building interactive digital assistants, generative AI enables us to create rich, complex outputs that were once only possible through human effort.</a:t>
            </a:r>
            <a:endParaRPr lang="en-US" b="1" dirty="0"/>
          </a:p>
          <a:p>
            <a:pPr marL="158750" indent="0">
              <a:buNone/>
            </a:pPr>
            <a:r>
              <a:rPr lang="en-US" dirty="0"/>
              <a:t>Generative AI is setting the stage for what’s possible with AI, and I’m excited to take you through its fundamentals and real-world applications in the coming slides. Let’s get started!</a:t>
            </a: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Challenges in Generative Models</a:t>
            </a:r>
            <a:endParaRPr lang="en-US" dirty="0"/>
          </a:p>
          <a:p>
            <a:pPr marL="158750" indent="0">
              <a:buNone/>
            </a:pPr>
            <a:endParaRPr lang="en-US" b="1" dirty="0"/>
          </a:p>
          <a:p>
            <a:pPr marL="158750" indent="0">
              <a:buNone/>
            </a:pPr>
            <a:r>
              <a:rPr lang="en-US" b="1" dirty="0"/>
              <a:t>1. Training Instability: </a:t>
            </a:r>
            <a:r>
              <a:rPr lang="en-US" i="1" dirty="0"/>
              <a:t>Generative models, especially GANs, often face instability during training. Issues like mode collapse—where the model produces limited outputs—and gradient vanishing can hinder their ability to learn effectively.</a:t>
            </a:r>
            <a:endParaRPr lang="en-US" dirty="0"/>
          </a:p>
          <a:p>
            <a:pPr marL="158750" indent="0">
              <a:buNone/>
            </a:pPr>
            <a:endParaRPr lang="en-US" b="1" dirty="0"/>
          </a:p>
          <a:p>
            <a:pPr marL="158750" indent="0">
              <a:buNone/>
            </a:pPr>
            <a:r>
              <a:rPr lang="en-US" b="1" dirty="0"/>
              <a:t>2. Computational Complexity: </a:t>
            </a:r>
            <a:r>
              <a:rPr lang="en-US" i="1" dirty="0"/>
              <a:t>Training generative models demands high computational power. Large datasets and high-quality output generation require powerful GPUs or cloud-based infrastructure, making these models resource-intensive.</a:t>
            </a:r>
            <a:endParaRPr lang="en-US" dirty="0"/>
          </a:p>
          <a:p>
            <a:endParaRPr lang="en-US" b="1" dirty="0"/>
          </a:p>
          <a:p>
            <a:pPr marL="158750" indent="0">
              <a:buNone/>
            </a:pPr>
            <a:r>
              <a:rPr lang="en-US" b="1" dirty="0"/>
              <a:t>3. Evaluation Metrics: </a:t>
            </a:r>
            <a:r>
              <a:rPr lang="en-US" i="1" dirty="0"/>
              <a:t>Evaluating generative models is tricky, as traditional metrics like accuracy don’t apply. Instead, specialized metrics like the Inception Score (IS) and </a:t>
            </a:r>
            <a:r>
              <a:rPr lang="en-US" i="1" dirty="0" err="1"/>
              <a:t>Frechet</a:t>
            </a:r>
            <a:r>
              <a:rPr lang="en-US" i="1" dirty="0"/>
              <a:t> Inception Distance (FID) help assess output quality, though even these are not perfect.</a:t>
            </a:r>
            <a:endParaRPr lang="en-US" dirty="0"/>
          </a:p>
          <a:p>
            <a:pPr marL="158750" indent="0">
              <a:buNone/>
            </a:pPr>
            <a:endParaRPr lang="en-IN" dirty="0"/>
          </a:p>
        </p:txBody>
      </p:sp>
    </p:spTree>
    <p:extLst>
      <p:ext uri="{BB962C8B-B14F-4D97-AF65-F5344CB8AC3E}">
        <p14:creationId xmlns:p14="http://schemas.microsoft.com/office/powerpoint/2010/main" val="417239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F49A02B-4237-9731-A1DF-C3694523A24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CB81380-84A1-8ADE-43C7-35154DDED8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Let’s dive into the basics of prompt engineering, which is essentially about crafting precise and effective inputs for AI models.</a:t>
            </a:r>
          </a:p>
          <a:p>
            <a:pPr marL="158750" indent="0">
              <a:buNone/>
            </a:pPr>
            <a:r>
              <a:rPr lang="en-US" dirty="0"/>
              <a:t>Good prompt engineering is crucial—it improves the quality of AI responses, helping us get more accurate and relevant results with less effort.</a:t>
            </a:r>
          </a:p>
          <a:p>
            <a:pPr marL="158750" indent="0">
              <a:buNone/>
            </a:pPr>
            <a:r>
              <a:rPr lang="en-US" dirty="0"/>
              <a:t>There are different types of prompts: descriptive prompts that give details, instructional prompts that guide the model step-by-step, and contextual prompts that set a specific scene or background for responses.</a:t>
            </a:r>
          </a:p>
          <a:p>
            <a:pPr marL="158750" indent="0">
              <a:buNone/>
            </a:pPr>
            <a:r>
              <a:rPr lang="en-US" dirty="0"/>
              <a:t>With well-structured prompts, we can enhance model capabilities, bring out advanced features, and minimize the need for editing or re-running prompts.</a:t>
            </a:r>
          </a:p>
          <a:p>
            <a:pPr marL="158750" indent="0">
              <a:buNone/>
            </a:pPr>
            <a:r>
              <a:rPr lang="en-US" dirty="0"/>
              <a:t>This practice helps us work smarter, making AI a more efficient tool.</a:t>
            </a:r>
          </a:p>
          <a:p>
            <a:pPr marL="0" indent="0">
              <a:buNone/>
            </a:pPr>
            <a:endParaRPr lang="en-US" b="1" dirty="0"/>
          </a:p>
        </p:txBody>
      </p:sp>
      <p:sp>
        <p:nvSpPr>
          <p:cNvPr id="59" name="Google Shape;59;g5fab984687_2_0:notes">
            <a:extLst>
              <a:ext uri="{FF2B5EF4-FFF2-40B4-BE49-F238E27FC236}">
                <a16:creationId xmlns:a16="http://schemas.microsoft.com/office/drawing/2014/main" id="{2C970A87-84B1-18D2-3FC4-67931DB6C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823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07E1303-0B73-61BD-2798-CC73CDD24E1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8DF93AD-ECC8-E8A3-EA53-E5A6152D0C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In this section, we’ll cover best practices for creating effective prompts, ensuring we get high-quality, relevant responses from AI models.</a:t>
            </a:r>
          </a:p>
          <a:p>
            <a:pPr marL="158750" indent="0">
              <a:buNone/>
            </a:pPr>
            <a:r>
              <a:rPr lang="en-US" dirty="0"/>
              <a:t>First, </a:t>
            </a:r>
            <a:r>
              <a:rPr lang="en-US" b="1" dirty="0"/>
              <a:t>be specific</a:t>
            </a:r>
            <a:r>
              <a:rPr lang="en-US" dirty="0"/>
              <a:t>. Targeted prompts lead to more accurate outputs, reducing the chance of vague responses.</a:t>
            </a:r>
          </a:p>
          <a:p>
            <a:pPr marL="158750" indent="0">
              <a:buNone/>
            </a:pPr>
            <a:r>
              <a:rPr lang="en-US" dirty="0"/>
              <a:t>Second, </a:t>
            </a:r>
            <a:r>
              <a:rPr lang="en-US" b="1" dirty="0"/>
              <a:t>use context</a:t>
            </a:r>
            <a:r>
              <a:rPr lang="en-US" dirty="0"/>
              <a:t>. Adding background or audience details helps the model understand the goal, making responses more aligned with our intentions.</a:t>
            </a:r>
          </a:p>
          <a:p>
            <a:pPr marL="158750" indent="0">
              <a:buNone/>
            </a:pPr>
            <a:r>
              <a:rPr lang="en-US" dirty="0"/>
              <a:t>Third, </a:t>
            </a:r>
            <a:r>
              <a:rPr lang="en-US" b="1" dirty="0"/>
              <a:t>test and refine</a:t>
            </a:r>
            <a:r>
              <a:rPr lang="en-US" dirty="0"/>
              <a:t>. Iterating and tweaking prompts can dramatically improve the quality of results, so it’s worth fine-tuning.</a:t>
            </a:r>
          </a:p>
          <a:p>
            <a:pPr marL="158750" indent="0">
              <a:buNone/>
            </a:pPr>
            <a:r>
              <a:rPr lang="en-US" dirty="0"/>
              <a:t>Lastly, </a:t>
            </a:r>
            <a:r>
              <a:rPr lang="en-US" b="1" dirty="0"/>
              <a:t>guide style and tone</a:t>
            </a:r>
            <a:r>
              <a:rPr lang="en-US" dirty="0"/>
              <a:t>. When needed, prompt the model to adopt a specific style or tone, which can be crucial for applications in different domains.</a:t>
            </a:r>
          </a:p>
          <a:p>
            <a:pPr marL="158750" indent="0">
              <a:buNone/>
            </a:pPr>
            <a:r>
              <a:rPr lang="en-US" dirty="0"/>
              <a:t>Following these practices can help us harness generative AI effectively across various tasks.</a:t>
            </a:r>
          </a:p>
          <a:p>
            <a:pPr marL="0" indent="0">
              <a:buNone/>
            </a:pPr>
            <a:endParaRPr lang="en-US" b="1" dirty="0"/>
          </a:p>
        </p:txBody>
      </p:sp>
      <p:sp>
        <p:nvSpPr>
          <p:cNvPr id="59" name="Google Shape;59;g5fab984687_2_0:notes">
            <a:extLst>
              <a:ext uri="{FF2B5EF4-FFF2-40B4-BE49-F238E27FC236}">
                <a16:creationId xmlns:a16="http://schemas.microsoft.com/office/drawing/2014/main" id="{D3D01617-E76E-08B1-E7EE-4C9D7AF935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714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D0127E8-AE53-1FC7-302D-AEEE173ADAF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9ACA5DE-744C-FAC3-F3E1-E9722CD6A3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In this section, we’ll cover Large Language Models, or LLMs, which include powerful models like GPT-4, BERT, and </a:t>
            </a:r>
            <a:r>
              <a:rPr lang="en-US" dirty="0" err="1"/>
              <a:t>PaLM</a:t>
            </a:r>
            <a:r>
              <a:rPr lang="en-US" dirty="0"/>
              <a:t>. These represent some of the most advanced tools in natural language processing today.</a:t>
            </a:r>
          </a:p>
          <a:p>
            <a:pPr marL="158750" indent="0">
              <a:buNone/>
            </a:pPr>
            <a:r>
              <a:rPr lang="en-US" dirty="0"/>
              <a:t>LLMs are trained on massive amounts of text data, enabling them to interpret, generate, and analyze human language with impressive accuracy. They’ve learned to pick up on complex patterns, contexts, and even the subtle nuances of language.</a:t>
            </a:r>
          </a:p>
          <a:p>
            <a:pPr marL="158750" indent="0">
              <a:buNone/>
            </a:pPr>
            <a:r>
              <a:rPr lang="en-US" b="1" dirty="0"/>
              <a:t>GPT-4</a:t>
            </a:r>
            <a:r>
              <a:rPr lang="en-US" dirty="0"/>
              <a:t> is particularly known for advanced text generation and its flexibility across a wide range of applications, from creative writing to technical support.</a:t>
            </a:r>
          </a:p>
          <a:p>
            <a:pPr marL="158750" indent="0">
              <a:buNone/>
            </a:pPr>
            <a:r>
              <a:rPr lang="en-US" b="1" dirty="0"/>
              <a:t>BERT</a:t>
            </a:r>
            <a:r>
              <a:rPr lang="en-US" dirty="0"/>
              <a:t> is designed for natural language understanding, excelling in tasks like sentiment analysis and question answering, where comprehension is key.</a:t>
            </a:r>
          </a:p>
          <a:p>
            <a:pPr marL="158750" indent="0">
              <a:buNone/>
            </a:pPr>
            <a:r>
              <a:rPr lang="en-US" dirty="0"/>
              <a:t>And </a:t>
            </a:r>
            <a:r>
              <a:rPr lang="en-US" b="1" dirty="0" err="1"/>
              <a:t>PaLM</a:t>
            </a:r>
            <a:r>
              <a:rPr lang="en-US" dirty="0"/>
              <a:t> stands out for handling complex language tasks, with a focus on interpretability and efficiency, making it suitable for detailed language applications.</a:t>
            </a:r>
          </a:p>
          <a:p>
            <a:pPr marL="158750" indent="0">
              <a:buNone/>
            </a:pPr>
            <a:r>
              <a:rPr lang="en-US" dirty="0"/>
              <a:t>Each of these models brings unique strengths, making LLMs an incredible resource across various fields and tasks.</a:t>
            </a:r>
          </a:p>
          <a:p>
            <a:pPr marL="0" indent="0">
              <a:buNone/>
            </a:pPr>
            <a:endParaRPr lang="en-US" b="1" dirty="0"/>
          </a:p>
        </p:txBody>
      </p:sp>
      <p:sp>
        <p:nvSpPr>
          <p:cNvPr id="59" name="Google Shape;59;g5fab984687_2_0:notes">
            <a:extLst>
              <a:ext uri="{FF2B5EF4-FFF2-40B4-BE49-F238E27FC236}">
                <a16:creationId xmlns:a16="http://schemas.microsoft.com/office/drawing/2014/main" id="{617EFFF6-35BE-1887-1F0B-D5F5D712A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45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DC47B7F-72C4-7D7A-A047-1F59A1E3B69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02F6F1B-9DF5-59A4-72E5-81656FB70EB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IN" dirty="0"/>
              <a:t>Key Concepts in LLMs</a:t>
            </a:r>
          </a:p>
          <a:p>
            <a:pPr marL="0" indent="0">
              <a:buNone/>
            </a:pPr>
            <a:endParaRPr lang="en-IN" b="1" dirty="0"/>
          </a:p>
          <a:p>
            <a:pPr marL="158750" indent="0">
              <a:buNone/>
            </a:pPr>
            <a:r>
              <a:rPr lang="en-US" dirty="0"/>
              <a:t>In this slide, we’re diving into some fundamental concepts that are essential for understanding and working effectively with Large Language Models.</a:t>
            </a:r>
          </a:p>
          <a:p>
            <a:pPr marL="158750" indent="0">
              <a:buNone/>
            </a:pPr>
            <a:r>
              <a:rPr lang="en-US" dirty="0"/>
              <a:t>First, </a:t>
            </a:r>
            <a:r>
              <a:rPr lang="en-US" b="1" dirty="0"/>
              <a:t>Tokenization</a:t>
            </a:r>
            <a:r>
              <a:rPr lang="en-US" dirty="0"/>
              <a:t>—this is the process of breaking down text into smaller units, or tokens, which makes it easier for the model to process language efficiently. It’s a key first step in how LLMs read and analyze input.</a:t>
            </a:r>
          </a:p>
          <a:p>
            <a:pPr marL="158750" indent="0">
              <a:buNone/>
            </a:pPr>
            <a:r>
              <a:rPr lang="en-US" dirty="0"/>
              <a:t>Next is the </a:t>
            </a:r>
            <a:r>
              <a:rPr lang="en-US" b="1" dirty="0"/>
              <a:t>Attention Mechanism</a:t>
            </a:r>
            <a:r>
              <a:rPr lang="en-US" dirty="0"/>
              <a:t>. This allows the model to focus on and prioritize relevant parts of the input, which improves comprehension, especially in long texts.</a:t>
            </a:r>
          </a:p>
          <a:p>
            <a:pPr marL="158750" indent="0">
              <a:buNone/>
            </a:pPr>
            <a:r>
              <a:rPr lang="en-US" b="1" dirty="0"/>
              <a:t>Fine-Tuning</a:t>
            </a:r>
            <a:r>
              <a:rPr lang="en-US" dirty="0"/>
              <a:t> is a technique where we adapt pre-trained models to perform specific tasks. This is especially useful for creating tailored applications without starting from scratch.</a:t>
            </a:r>
          </a:p>
          <a:p>
            <a:pPr marL="158750" indent="0">
              <a:buNone/>
            </a:pPr>
            <a:r>
              <a:rPr lang="en-US" dirty="0"/>
              <a:t>Lastly, </a:t>
            </a:r>
            <a:r>
              <a:rPr lang="en-US" b="1" dirty="0"/>
              <a:t>Prompt Engineering</a:t>
            </a:r>
            <a:r>
              <a:rPr lang="en-US" dirty="0"/>
              <a:t> involves carefully crafting inputs to guide the model’s responses. This method helps us achieve precise outputs without modifying the model’s internal structure.</a:t>
            </a:r>
          </a:p>
          <a:p>
            <a:pPr marL="158750" indent="0">
              <a:buNone/>
            </a:pPr>
            <a:r>
              <a:rPr lang="en-US" dirty="0"/>
              <a:t>Mastering these concepts is essential for effectively utilizing and adapting LLMs across different applications.</a:t>
            </a:r>
          </a:p>
          <a:p>
            <a:pPr marL="0" indent="0">
              <a:buNone/>
            </a:pPr>
            <a:endParaRPr lang="en-US" b="1" dirty="0"/>
          </a:p>
        </p:txBody>
      </p:sp>
      <p:sp>
        <p:nvSpPr>
          <p:cNvPr id="59" name="Google Shape;59;g5fab984687_2_0:notes">
            <a:extLst>
              <a:ext uri="{FF2B5EF4-FFF2-40B4-BE49-F238E27FC236}">
                <a16:creationId xmlns:a16="http://schemas.microsoft.com/office/drawing/2014/main" id="{6BABA4C9-38E8-5631-E4D6-A4F1579CF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177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A22F7D4-9369-4B08-DC1B-742238F8B2D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D57FF50-9DEA-B42A-BBC0-C21EAEA787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In this slide, we’ll look at the wide range of applications for Large Language Models, showcasing their versatility across different industries.</a:t>
            </a:r>
          </a:p>
          <a:p>
            <a:pPr marL="158750" indent="0">
              <a:buNone/>
            </a:pPr>
            <a:r>
              <a:rPr lang="en-US" dirty="0"/>
              <a:t>Starting with </a:t>
            </a:r>
            <a:r>
              <a:rPr lang="en-US" b="1" dirty="0"/>
              <a:t>Customer Support</a:t>
            </a:r>
            <a:r>
              <a:rPr lang="en-US" dirty="0"/>
              <a:t>, LLMs are invaluable here. They power chatbots and virtual assistants that can handle complex queries, streamline service, and provide quick, accurate responses to improve the customer experience.</a:t>
            </a:r>
          </a:p>
          <a:p>
            <a:pPr marL="158750" indent="0">
              <a:buNone/>
            </a:pPr>
            <a:r>
              <a:rPr lang="en-US" dirty="0"/>
              <a:t>Next, in </a:t>
            </a:r>
            <a:r>
              <a:rPr lang="en-US" b="1" dirty="0"/>
              <a:t>Content Creation</a:t>
            </a:r>
            <a:r>
              <a:rPr lang="en-US" dirty="0"/>
              <a:t>, LLMs are used to generate content like articles, blogs, and even marketing materials, saving time for creators and bringing consistency to content workflows.</a:t>
            </a:r>
          </a:p>
          <a:p>
            <a:pPr marL="158750" indent="0">
              <a:buNone/>
            </a:pPr>
            <a:r>
              <a:rPr lang="en-US" dirty="0"/>
              <a:t>Finally, in </a:t>
            </a:r>
            <a:r>
              <a:rPr lang="en-US" b="1" dirty="0"/>
              <a:t>Programming Assistance</a:t>
            </a:r>
            <a:r>
              <a:rPr lang="en-US" dirty="0"/>
              <a:t>, models like Codex and Copilot support developers by generating code, debugging issues, and even documenting code, making the development process faster and more efficient.</a:t>
            </a:r>
          </a:p>
          <a:p>
            <a:pPr marL="158750" indent="0">
              <a:buNone/>
            </a:pPr>
            <a:r>
              <a:rPr lang="en-US" dirty="0"/>
              <a:t>These applications highlight how LLMs are transforming multiple fields, offering robust solutions to enhance productivity and creativity.</a:t>
            </a:r>
          </a:p>
          <a:p>
            <a:pPr marL="0" indent="0">
              <a:buNone/>
            </a:pPr>
            <a:endParaRPr lang="en-US" b="1" dirty="0"/>
          </a:p>
        </p:txBody>
      </p:sp>
      <p:sp>
        <p:nvSpPr>
          <p:cNvPr id="59" name="Google Shape;59;g5fab984687_2_0:notes">
            <a:extLst>
              <a:ext uri="{FF2B5EF4-FFF2-40B4-BE49-F238E27FC236}">
                <a16:creationId xmlns:a16="http://schemas.microsoft.com/office/drawing/2014/main" id="{A4BDA5AC-D8A2-BC68-E901-035F9E5D2F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700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C739905-D9B7-9C95-1DED-958A45920DA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C9D7D22-CC00-C7EF-316D-2911AC647B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Today, we’ll introduce </a:t>
            </a:r>
            <a:r>
              <a:rPr lang="en-US" b="1" dirty="0" err="1"/>
              <a:t>ComfyUI</a:t>
            </a:r>
            <a:r>
              <a:rPr lang="en-US" dirty="0"/>
              <a:t>, a powerful yet user-friendly tool designed specifically for building and managing complex image generation workflows. Originally created with models like Stable Diffusion in mind, </a:t>
            </a:r>
            <a:r>
              <a:rPr lang="en-US" dirty="0" err="1"/>
              <a:t>ComfyUI</a:t>
            </a:r>
            <a:r>
              <a:rPr lang="en-US" dirty="0"/>
              <a:t> simplifies the process of configuring and fine-tuning image generation, making it an accessible choice for both beginners and advanced users.</a:t>
            </a:r>
          </a:p>
          <a:p>
            <a:pPr marL="158750" indent="0">
              <a:buNone/>
            </a:pPr>
            <a:endParaRPr lang="en-US" dirty="0"/>
          </a:p>
          <a:p>
            <a:pPr marL="158750" indent="0">
              <a:buNone/>
            </a:pPr>
            <a:r>
              <a:rPr lang="en-US" b="1" dirty="0" err="1"/>
              <a:t>ComfyUI</a:t>
            </a:r>
            <a:r>
              <a:rPr lang="en-US" dirty="0"/>
              <a:t> offers several core features that enhance the workflow experience:</a:t>
            </a:r>
          </a:p>
          <a:p>
            <a:pPr marL="158750" indent="0">
              <a:buNone/>
            </a:pPr>
            <a:endParaRPr lang="en-US" dirty="0"/>
          </a:p>
          <a:p>
            <a:pPr marL="457200" indent="-298450"/>
            <a:r>
              <a:rPr lang="en-US" b="1" dirty="0"/>
              <a:t>Model Selection</a:t>
            </a:r>
            <a:r>
              <a:rPr lang="en-US" dirty="0"/>
              <a:t> – Users can choose from a variety of supported generative models, providing flexibility depending on the specific type of output they want to create.</a:t>
            </a:r>
          </a:p>
          <a:p>
            <a:pPr marL="457200" indent="-298450"/>
            <a:r>
              <a:rPr lang="en-US" b="1" dirty="0"/>
              <a:t>Workflow Design</a:t>
            </a:r>
            <a:r>
              <a:rPr lang="en-US" dirty="0"/>
              <a:t> – The tool allows for modular workflow design. This means that users can create custom pipelines by connecting different components visually, much like building with blocks, which makes it both intuitive and adaptable.</a:t>
            </a:r>
          </a:p>
          <a:p>
            <a:pPr marL="457200" indent="-298450"/>
            <a:r>
              <a:rPr lang="en-US" b="1" dirty="0"/>
              <a:t>Parameter Adjustment</a:t>
            </a:r>
            <a:r>
              <a:rPr lang="en-US" dirty="0"/>
              <a:t> – </a:t>
            </a:r>
            <a:r>
              <a:rPr lang="en-US" dirty="0" err="1"/>
              <a:t>ComfyUI</a:t>
            </a:r>
            <a:r>
              <a:rPr lang="en-US" dirty="0"/>
              <a:t> makes it easy to fine-tune settings and parameters. Adjusting these settings allows users to have more control over the final look of the generated image.</a:t>
            </a:r>
          </a:p>
          <a:p>
            <a:pPr marL="457200" indent="-298450"/>
            <a:r>
              <a:rPr lang="en-US" b="1" dirty="0"/>
              <a:t>Image Generation</a:t>
            </a:r>
            <a:r>
              <a:rPr lang="en-US" dirty="0"/>
              <a:t> – Once the workflow is set up, users can execute it to produce a final image that reflects their unique configurations and adjustments.</a:t>
            </a:r>
          </a:p>
          <a:p>
            <a:pPr marL="158750" indent="0">
              <a:buNone/>
            </a:pPr>
            <a:endParaRPr lang="en-US" dirty="0"/>
          </a:p>
          <a:p>
            <a:pPr marL="158750" indent="0">
              <a:buNone/>
            </a:pPr>
            <a:r>
              <a:rPr lang="en-US" dirty="0"/>
              <a:t>Overall, </a:t>
            </a:r>
            <a:r>
              <a:rPr lang="en-US" dirty="0" err="1"/>
              <a:t>ComfyUI’s</a:t>
            </a:r>
            <a:r>
              <a:rPr lang="en-US" dirty="0"/>
              <a:t> visual and modular approach to image generation workflow design makes it a fantastic option for anyone looking to experiment with or fine-tune generative models.</a:t>
            </a:r>
          </a:p>
          <a:p>
            <a:pPr marL="0" indent="0">
              <a:buNone/>
            </a:pPr>
            <a:endParaRPr lang="en-US" b="1" dirty="0"/>
          </a:p>
        </p:txBody>
      </p:sp>
      <p:sp>
        <p:nvSpPr>
          <p:cNvPr id="59" name="Google Shape;59;g5fab984687_2_0:notes">
            <a:extLst>
              <a:ext uri="{FF2B5EF4-FFF2-40B4-BE49-F238E27FC236}">
                <a16:creationId xmlns:a16="http://schemas.microsoft.com/office/drawing/2014/main" id="{D1B45BB0-49A7-8C15-5317-2CD548758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969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F092B03-333D-61E3-E2D8-8192AAA9A29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C3A090A-DA57-D1DD-3F17-6247906C8A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Now Let’s introduce </a:t>
            </a:r>
            <a:r>
              <a:rPr lang="en-US" b="1" dirty="0" err="1"/>
              <a:t>ComfyUI</a:t>
            </a:r>
            <a:r>
              <a:rPr lang="en-US" dirty="0"/>
              <a:t>, a powerful yet user-friendly tool designed specifically for building and managing complex image generation workflows. Originally created with models like Stable Diffusion in mind, </a:t>
            </a:r>
            <a:r>
              <a:rPr lang="en-US" dirty="0" err="1"/>
              <a:t>ComfyUI</a:t>
            </a:r>
            <a:r>
              <a:rPr lang="en-US" dirty="0"/>
              <a:t> simplifies the process of configuring and fine-tuning image generation, making it an accessible choice for both beginners and advanced users.</a:t>
            </a:r>
          </a:p>
          <a:p>
            <a:pPr marL="158750" indent="0">
              <a:buNone/>
            </a:pPr>
            <a:endParaRPr lang="en-US" dirty="0"/>
          </a:p>
          <a:p>
            <a:pPr marL="158750" indent="0">
              <a:buNone/>
            </a:pPr>
            <a:r>
              <a:rPr lang="en-US" b="1" dirty="0" err="1"/>
              <a:t>ComfyUI</a:t>
            </a:r>
            <a:r>
              <a:rPr lang="en-US" dirty="0"/>
              <a:t> offers several core features that enhance the workflow experience:</a:t>
            </a:r>
          </a:p>
          <a:p>
            <a:pPr marL="457200" indent="-298450"/>
            <a:endParaRPr lang="en-US" dirty="0"/>
          </a:p>
          <a:p>
            <a:pPr marL="457200" indent="-298450"/>
            <a:r>
              <a:rPr lang="en-US" b="1" dirty="0"/>
              <a:t>Model Selection</a:t>
            </a:r>
            <a:r>
              <a:rPr lang="en-US" dirty="0"/>
              <a:t> – Users can choose from a variety of supported generative models, providing flexibility depending on the specific type of output they want to create.</a:t>
            </a:r>
          </a:p>
          <a:p>
            <a:pPr marL="457200" indent="-298450"/>
            <a:r>
              <a:rPr lang="en-US" b="1" dirty="0"/>
              <a:t>Workflow Design</a:t>
            </a:r>
            <a:r>
              <a:rPr lang="en-US" dirty="0"/>
              <a:t> – The tool allows for modular workflow design. This means that users can create custom pipelines by connecting different components visually, much like building with blocks, which makes it both intuitive and adaptable.</a:t>
            </a:r>
          </a:p>
          <a:p>
            <a:pPr marL="457200" indent="-298450"/>
            <a:r>
              <a:rPr lang="en-US" b="1" dirty="0"/>
              <a:t>Parameter Adjustment</a:t>
            </a:r>
            <a:r>
              <a:rPr lang="en-US" dirty="0"/>
              <a:t> – </a:t>
            </a:r>
            <a:r>
              <a:rPr lang="en-US" dirty="0" err="1"/>
              <a:t>ComfyUI</a:t>
            </a:r>
            <a:r>
              <a:rPr lang="en-US" dirty="0"/>
              <a:t> makes it easy to fine-tune settings and parameters. Adjusting these settings allows users to have more control over the final look of the generated image.</a:t>
            </a:r>
          </a:p>
          <a:p>
            <a:pPr marL="457200" indent="-298450"/>
            <a:r>
              <a:rPr lang="en-US" b="1" dirty="0"/>
              <a:t>Image Generation</a:t>
            </a:r>
            <a:r>
              <a:rPr lang="en-US" dirty="0"/>
              <a:t> – Once the workflow is set up, users can execute it to produce a final image that reflects their unique configurations and adjustments.</a:t>
            </a:r>
          </a:p>
          <a:p>
            <a:pPr marL="457200" indent="-298450"/>
            <a:endParaRPr lang="en-US" dirty="0"/>
          </a:p>
          <a:p>
            <a:pPr marL="158750" indent="0">
              <a:buNone/>
            </a:pPr>
            <a:r>
              <a:rPr lang="en-US" dirty="0"/>
              <a:t>Overall, </a:t>
            </a:r>
            <a:r>
              <a:rPr lang="en-US" dirty="0" err="1"/>
              <a:t>ComfyUI’s</a:t>
            </a:r>
            <a:r>
              <a:rPr lang="en-US" dirty="0"/>
              <a:t> visual and modular approach to image generation workflow design makes it a fantastic option for anyone looking to experiment with or fine-tune generative models.</a:t>
            </a:r>
          </a:p>
          <a:p>
            <a:pPr marL="0" indent="0">
              <a:buNone/>
            </a:pPr>
            <a:endParaRPr lang="en-US" b="1" dirty="0"/>
          </a:p>
        </p:txBody>
      </p:sp>
      <p:sp>
        <p:nvSpPr>
          <p:cNvPr id="59" name="Google Shape;59;g5fab984687_2_0:notes">
            <a:extLst>
              <a:ext uri="{FF2B5EF4-FFF2-40B4-BE49-F238E27FC236}">
                <a16:creationId xmlns:a16="http://schemas.microsoft.com/office/drawing/2014/main" id="{F29A8780-4DE7-7F1F-993F-3A9938583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5041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F319DD56-BA93-09EE-7DEA-8640BFC98F6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E2552F3-B0D0-EA6C-E1C6-A5EBD7537E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err="1"/>
              <a:t>ComfyUI</a:t>
            </a:r>
            <a:r>
              <a:rPr lang="en-US" dirty="0"/>
              <a:t> also provides </a:t>
            </a:r>
            <a:r>
              <a:rPr lang="en-US" b="1" dirty="0"/>
              <a:t>advanced features</a:t>
            </a:r>
            <a:r>
              <a:rPr lang="en-US" dirty="0"/>
              <a:t> that allow users to handle more complex image generation tasks, taking their workflow to the next level.</a:t>
            </a:r>
          </a:p>
          <a:p>
            <a:pPr marL="158750" indent="0">
              <a:buNone/>
            </a:pPr>
            <a:endParaRPr lang="en-US" dirty="0"/>
          </a:p>
          <a:p>
            <a:pPr>
              <a:buFont typeface="Arial" panose="020B0604020202020204" pitchFamily="34" charset="0"/>
              <a:buChar char="•"/>
            </a:pPr>
            <a:r>
              <a:rPr lang="en-US" b="1" dirty="0"/>
              <a:t>Batch Processing</a:t>
            </a:r>
            <a:r>
              <a:rPr lang="en-US" dirty="0"/>
              <a:t>: One of the standout features is </a:t>
            </a:r>
            <a:r>
              <a:rPr lang="en-US" b="1" dirty="0"/>
              <a:t>batch processing</a:t>
            </a:r>
            <a:r>
              <a:rPr lang="en-US" dirty="0"/>
              <a:t>, which allows you to generate multiple images in a single workflow. This is especially useful when you want to explore different </a:t>
            </a:r>
            <a:r>
              <a:rPr lang="en-US" b="1" dirty="0"/>
              <a:t>prompt variations</a:t>
            </a:r>
            <a:r>
              <a:rPr lang="en-US" dirty="0"/>
              <a:t> or tweak </a:t>
            </a:r>
            <a:r>
              <a:rPr lang="en-US" b="1" dirty="0"/>
              <a:t>parameters</a:t>
            </a:r>
            <a:r>
              <a:rPr lang="en-US" dirty="0"/>
              <a:t> across several runs to see how small changes impact the output. It's a great way to test various scenarios quickly.</a:t>
            </a:r>
          </a:p>
          <a:p>
            <a:pPr>
              <a:buFont typeface="Arial" panose="020B0604020202020204" pitchFamily="34" charset="0"/>
              <a:buChar char="•"/>
            </a:pPr>
            <a:endParaRPr lang="en-US" dirty="0"/>
          </a:p>
          <a:p>
            <a:pPr>
              <a:buFont typeface="Arial" panose="020B0604020202020204" pitchFamily="34" charset="0"/>
              <a:buChar char="•"/>
            </a:pPr>
            <a:r>
              <a:rPr lang="en-US" b="1" dirty="0"/>
              <a:t>Inpainting and Masking</a:t>
            </a:r>
            <a:r>
              <a:rPr lang="en-US" dirty="0"/>
              <a:t>: For users who need to make </a:t>
            </a:r>
            <a:r>
              <a:rPr lang="en-US" b="1" dirty="0"/>
              <a:t>selective alterations</a:t>
            </a:r>
            <a:r>
              <a:rPr lang="en-US" dirty="0"/>
              <a:t> to specific areas of an image, </a:t>
            </a:r>
            <a:r>
              <a:rPr lang="en-US" b="1" dirty="0"/>
              <a:t>inpainting and masking</a:t>
            </a:r>
            <a:r>
              <a:rPr lang="en-US" dirty="0"/>
              <a:t> are powerful tools. You can mask certain areas of an image and then generate new content for those areas without affecting the rest of the image. This feature is invaluable when you need to modify or refine parts of an image while preserving the original structure.</a:t>
            </a:r>
          </a:p>
          <a:p>
            <a:pPr>
              <a:buFont typeface="Arial" panose="020B0604020202020204" pitchFamily="34" charset="0"/>
              <a:buChar char="•"/>
            </a:pPr>
            <a:endParaRPr lang="en-US" dirty="0"/>
          </a:p>
          <a:p>
            <a:pPr>
              <a:buFont typeface="Arial" panose="020B0604020202020204" pitchFamily="34" charset="0"/>
              <a:buChar char="•"/>
            </a:pPr>
            <a:r>
              <a:rPr lang="en-US" b="1" dirty="0"/>
              <a:t>Post-Processing</a:t>
            </a:r>
            <a:r>
              <a:rPr lang="en-US" dirty="0"/>
              <a:t>: </a:t>
            </a:r>
            <a:r>
              <a:rPr lang="en-US" dirty="0" err="1"/>
              <a:t>ComfyUI</a:t>
            </a:r>
            <a:r>
              <a:rPr lang="en-US" dirty="0"/>
              <a:t> also supports </a:t>
            </a:r>
            <a:r>
              <a:rPr lang="en-US" b="1" dirty="0"/>
              <a:t>post-processing</a:t>
            </a:r>
            <a:r>
              <a:rPr lang="en-US" dirty="0"/>
              <a:t> within the workflow. You can adjust properties such as </a:t>
            </a:r>
            <a:r>
              <a:rPr lang="en-US" b="1" dirty="0"/>
              <a:t>sharpness</a:t>
            </a:r>
            <a:r>
              <a:rPr lang="en-US" dirty="0"/>
              <a:t> and </a:t>
            </a:r>
            <a:r>
              <a:rPr lang="en-US" b="1" dirty="0"/>
              <a:t>contrast</a:t>
            </a:r>
            <a:r>
              <a:rPr lang="en-US" dirty="0"/>
              <a:t> directly, which reduces the need for external editing tools. This integrated feature helps streamline the process and makes it easier to fine-tune your images without switching between multiple platforms.</a:t>
            </a:r>
          </a:p>
          <a:p>
            <a:pPr>
              <a:buFont typeface="Arial" panose="020B0604020202020204" pitchFamily="34" charset="0"/>
              <a:buChar char="•"/>
            </a:pPr>
            <a:endParaRPr lang="en-US" dirty="0"/>
          </a:p>
          <a:p>
            <a:pPr marL="158750" indent="0">
              <a:buNone/>
            </a:pPr>
            <a:r>
              <a:rPr lang="en-US" dirty="0"/>
              <a:t>By utilizing these advanced features, you can create highly customized images with more control, efficiency, and precision, making </a:t>
            </a:r>
            <a:r>
              <a:rPr lang="en-US" dirty="0" err="1"/>
              <a:t>ComfyUI</a:t>
            </a:r>
            <a:r>
              <a:rPr lang="en-US" dirty="0"/>
              <a:t> a powerful tool for complex image generation tasks.</a:t>
            </a:r>
          </a:p>
          <a:p>
            <a:pPr marL="0" indent="0">
              <a:buNone/>
            </a:pPr>
            <a:endParaRPr lang="en-US" b="1" dirty="0"/>
          </a:p>
        </p:txBody>
      </p:sp>
      <p:sp>
        <p:nvSpPr>
          <p:cNvPr id="59" name="Google Shape;59;g5fab984687_2_0:notes">
            <a:extLst>
              <a:ext uri="{FF2B5EF4-FFF2-40B4-BE49-F238E27FC236}">
                <a16:creationId xmlns:a16="http://schemas.microsoft.com/office/drawing/2014/main" id="{DFBB43A1-4B48-3CEC-723D-0A77271B2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1327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7B12971-D5C6-4BCF-8121-5C63BFDB18D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C6EF303-0135-2CBF-3326-809E8F6B43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213163"/>
                </a:solidFill>
              </a:rPr>
              <a:t>References</a:t>
            </a:r>
            <a:endParaRPr lang="en-IN" sz="1100" dirty="0">
              <a:solidFill>
                <a:srgbClr val="213163"/>
              </a:solidFill>
            </a:endParaRPr>
          </a:p>
          <a:p>
            <a:pPr marL="0" indent="0">
              <a:buNone/>
            </a:pPr>
            <a:r>
              <a:rPr lang="en-US" dirty="0"/>
              <a:t>For further details, check out the full article here:</a:t>
            </a:r>
          </a:p>
          <a:p>
            <a:pPr marL="228600" indent="-228600">
              <a:spcAft>
                <a:spcPts val="800"/>
              </a:spcAft>
              <a:buFont typeface="Arial" panose="020B0604020202020204" pitchFamily="34" charset="0"/>
              <a:buChar char="•"/>
            </a:pPr>
            <a:r>
              <a:rPr lang="en-US" sz="1100" dirty="0">
                <a:latin typeface="+mn-lt"/>
                <a:hlinkClick r:id="rId3"/>
              </a:rPr>
              <a:t>https://www.weforum.org/agenda/2024/02/green-jobs-green-skills-growth/</a:t>
            </a:r>
            <a:endParaRPr lang="en-US" sz="1100" dirty="0">
              <a:latin typeface="+mn-lt"/>
            </a:endParaRPr>
          </a:p>
          <a:p>
            <a:pPr marL="228600" indent="-228600">
              <a:spcAft>
                <a:spcPts val="800"/>
              </a:spcAft>
              <a:buFont typeface="Arial" panose="020B0604020202020204" pitchFamily="34" charset="0"/>
              <a:buChar char="•"/>
            </a:pPr>
            <a:r>
              <a:rPr lang="it-IT" sz="1050" dirty="0">
                <a:hlinkClick r:id="rId4"/>
              </a:rPr>
              <a:t>Generative AI: A comprehensive guide</a:t>
            </a:r>
            <a:endParaRPr lang="en-US" sz="1100" dirty="0">
              <a:latin typeface="+mn-lt"/>
            </a:endParaRPr>
          </a:p>
          <a:p>
            <a:pPr marL="228600" indent="-228600">
              <a:spcAft>
                <a:spcPts val="800"/>
              </a:spcAft>
              <a:buFont typeface="Arial" panose="020B0604020202020204" pitchFamily="34" charset="0"/>
              <a:buChar char="•"/>
            </a:pPr>
            <a:r>
              <a:rPr lang="en-US" sz="1100" dirty="0">
                <a:latin typeface="+mn-lt"/>
                <a:hlinkClick r:id="rId5"/>
              </a:rPr>
              <a:t>https://www.davidinouye.com/course/ece57000-fall-2020/lectures/gans.pdf</a:t>
            </a:r>
            <a:endParaRPr lang="en-US" sz="1100" dirty="0">
              <a:latin typeface="+mn-lt"/>
            </a:endParaRPr>
          </a:p>
          <a:p>
            <a:pPr marL="228600" indent="-228600">
              <a:spcAft>
                <a:spcPts val="800"/>
              </a:spcAft>
              <a:buFont typeface="Arial" panose="020B0604020202020204" pitchFamily="34" charset="0"/>
              <a:buChar char="•"/>
            </a:pPr>
            <a:r>
              <a:rPr lang="en-US" sz="1100">
                <a:latin typeface="+mn-lt"/>
                <a:hlinkClick r:id="rId6"/>
              </a:rPr>
              <a:t>https://www.zendesk.com/dk/blog/generative-ai-guide/</a:t>
            </a:r>
            <a:endParaRPr lang="en-US" sz="1100">
              <a:latin typeface="+mn-lt"/>
            </a:endParaRPr>
          </a:p>
          <a:p>
            <a:pPr marL="0" indent="0">
              <a:buNone/>
            </a:pPr>
            <a:endParaRPr lang="en-US" b="1" dirty="0"/>
          </a:p>
        </p:txBody>
      </p:sp>
      <p:sp>
        <p:nvSpPr>
          <p:cNvPr id="59" name="Google Shape;59;g5fab984687_2_0:notes">
            <a:extLst>
              <a:ext uri="{FF2B5EF4-FFF2-40B4-BE49-F238E27FC236}">
                <a16:creationId xmlns:a16="http://schemas.microsoft.com/office/drawing/2014/main" id="{A8CBA898-9BDC-19A8-40E9-8711E8443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43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You have learned about Generative AI Models</a:t>
            </a:r>
            <a:r>
              <a:rPr lang="en-US" dirty="0"/>
              <a:t>:</a:t>
            </a:r>
          </a:p>
          <a:p>
            <a:pPr>
              <a:buFont typeface="Arial" panose="020B0604020202020204" pitchFamily="34" charset="0"/>
              <a:buChar char="•"/>
            </a:pPr>
            <a:r>
              <a:rPr lang="en-US" dirty="0"/>
              <a:t>Generative models like GANs, VAEs, and others are revolutionizing data generation, enabling the creation of high-quality, realistic outputs across various applications, including image generation, text creation, and more.</a:t>
            </a:r>
          </a:p>
          <a:p>
            <a:r>
              <a:rPr lang="en-US" b="1" dirty="0"/>
              <a:t>You have learned the importance of Fine-Tuning and Transfer Learning</a:t>
            </a:r>
            <a:r>
              <a:rPr lang="en-US" dirty="0"/>
              <a:t>:</a:t>
            </a:r>
          </a:p>
          <a:p>
            <a:pPr>
              <a:buFont typeface="Arial" panose="020B0604020202020204" pitchFamily="34" charset="0"/>
              <a:buChar char="•"/>
            </a:pPr>
            <a:r>
              <a:rPr lang="en-US" dirty="0"/>
              <a:t>Fine-tuning pre-trained models allows for efficient adaptation to specialized tasks with minimal data, saving time and computational resources while maintaining high performance.</a:t>
            </a:r>
          </a:p>
          <a:p>
            <a:pPr>
              <a:buFont typeface="Arial" panose="020B0604020202020204" pitchFamily="34" charset="0"/>
              <a:buChar char="•"/>
            </a:pPr>
            <a:r>
              <a:rPr lang="en-US" dirty="0"/>
              <a:t>Transfer learning allows leveraging pre-trained knowledge from large datasets, improving performance on smaller, specific datasets.</a:t>
            </a:r>
          </a:p>
          <a:p>
            <a:r>
              <a:rPr lang="en-US" b="1" dirty="0"/>
              <a:t>You have learned about frameworks and libraries</a:t>
            </a:r>
            <a:r>
              <a:rPr lang="en-US" dirty="0"/>
              <a:t>:</a:t>
            </a:r>
          </a:p>
          <a:p>
            <a:pPr>
              <a:buFont typeface="Arial" panose="020B0604020202020204" pitchFamily="34" charset="0"/>
              <a:buChar char="•"/>
            </a:pPr>
            <a:r>
              <a:rPr lang="en-US" dirty="0"/>
              <a:t>Popular frameworks like TensorFlow, </a:t>
            </a:r>
            <a:r>
              <a:rPr lang="en-US" dirty="0" err="1"/>
              <a:t>PyTorch</a:t>
            </a:r>
            <a:r>
              <a:rPr lang="en-US" dirty="0"/>
              <a:t>, and Hugging Face offer pre-built components, optimized algorithms, and a strong community, streamlining the process of building and deploying generative models.</a:t>
            </a:r>
          </a:p>
          <a:p>
            <a:r>
              <a:rPr lang="en-US" b="1" dirty="0"/>
              <a:t>You have learned how Fine-Tuning applies to Specific Tasks</a:t>
            </a:r>
            <a:r>
              <a:rPr lang="en-US" dirty="0"/>
              <a:t>:</a:t>
            </a:r>
          </a:p>
          <a:p>
            <a:pPr>
              <a:buFont typeface="Arial" panose="020B0604020202020204" pitchFamily="34" charset="0"/>
              <a:buChar char="•"/>
            </a:pPr>
            <a:r>
              <a:rPr lang="en-US" dirty="0"/>
              <a:t>Fine-tuning generative models like GANs and VAEs helps adapt them to specific use cases, such as creating style-specific images, generating text in specific tones, or producing artwork and music.</a:t>
            </a:r>
          </a:p>
          <a:p>
            <a:r>
              <a:rPr lang="en-US" b="1" dirty="0"/>
              <a:t>You have learned about Evaluation Metrics</a:t>
            </a:r>
            <a:r>
              <a:rPr lang="en-US" dirty="0"/>
              <a:t>:</a:t>
            </a:r>
          </a:p>
          <a:p>
            <a:pPr>
              <a:buFont typeface="Arial" panose="020B0604020202020204" pitchFamily="34" charset="0"/>
              <a:buChar char="•"/>
            </a:pPr>
            <a:r>
              <a:rPr lang="en-US" dirty="0"/>
              <a:t>You’ve learned how metrics like Inception Score (IS), </a:t>
            </a:r>
            <a:r>
              <a:rPr lang="en-US" dirty="0" err="1"/>
              <a:t>Frechet</a:t>
            </a:r>
            <a:r>
              <a:rPr lang="en-US" dirty="0"/>
              <a:t> Inception Distance (FID), and visual inspection are used to evaluate the quality, diversity, and realism of generated outputs, ensuring they meet set standards.</a:t>
            </a:r>
          </a:p>
          <a:p>
            <a:r>
              <a:rPr lang="en-US" b="1" dirty="0"/>
              <a:t>You have learned about Visualization Tools</a:t>
            </a:r>
            <a:r>
              <a:rPr lang="en-US" dirty="0"/>
              <a:t>:</a:t>
            </a:r>
          </a:p>
          <a:p>
            <a:pPr>
              <a:buFont typeface="Arial" panose="020B0604020202020204" pitchFamily="34" charset="0"/>
              <a:buChar char="•"/>
            </a:pPr>
            <a:r>
              <a:rPr lang="en-US" dirty="0"/>
              <a:t>Tools like image plots and latent space embeddings are essential for visualizing the performance of generative models. They help compare generated outputs to real data and reveal insights into how well the model captures data distribution.</a:t>
            </a:r>
          </a:p>
          <a:p>
            <a:r>
              <a:rPr lang="en-US" b="1" dirty="0"/>
              <a:t>You have learned about Future Trends in Generative AI</a:t>
            </a:r>
            <a:r>
              <a:rPr lang="en-US" dirty="0"/>
              <a:t>:</a:t>
            </a:r>
          </a:p>
          <a:p>
            <a:pPr>
              <a:buFont typeface="Arial" panose="020B0604020202020204" pitchFamily="34" charset="0"/>
              <a:buChar char="•"/>
            </a:pPr>
            <a:r>
              <a:rPr lang="en-US" dirty="0"/>
              <a:t>The future of generative AI includes increased accessibility through low-code platforms, enhanced interpretability for better transparency, integration of multiple data types (cross-modal generation), and ethical AI practices to minimize bias and ensure fairness.</a:t>
            </a:r>
          </a:p>
          <a:p>
            <a:r>
              <a:rPr lang="en-US" b="1" dirty="0"/>
              <a:t>You have learned about the Impact of Generative AI</a:t>
            </a:r>
            <a:r>
              <a:rPr lang="en-US" dirty="0"/>
              <a:t>:</a:t>
            </a:r>
          </a:p>
          <a:p>
            <a:pPr>
              <a:buFont typeface="Arial" panose="020B0604020202020204" pitchFamily="34" charset="0"/>
              <a:buChar char="•"/>
            </a:pPr>
            <a:r>
              <a:rPr lang="en-US" dirty="0"/>
              <a:t>Generative AI will continue to drive innovation across industries like creative arts, data science, and personalized solutions, offering new ways to automate tasks and create highly customized outputs.</a:t>
            </a:r>
          </a:p>
          <a:p>
            <a:r>
              <a:rPr lang="en-US" b="1" dirty="0"/>
              <a:t>You have learned about the Continual Improvement of Generative Models</a:t>
            </a:r>
            <a:r>
              <a:rPr lang="en-US" dirty="0"/>
              <a:t>:</a:t>
            </a:r>
          </a:p>
          <a:p>
            <a:pPr>
              <a:buFont typeface="Arial" panose="020B0604020202020204" pitchFamily="34" charset="0"/>
              <a:buChar char="•"/>
            </a:pPr>
            <a:r>
              <a:rPr lang="en-US" dirty="0"/>
              <a:t>As generative AI models evolve, they will become more versatile, efficient, and scalable, opening up more opportunities in both research and real-world applications.</a:t>
            </a:r>
          </a:p>
          <a:p>
            <a:pPr>
              <a:buFont typeface="Arial" panose="020B0604020202020204" pitchFamily="34" charset="0"/>
              <a:buChar char="•"/>
            </a:pPr>
            <a:r>
              <a:rPr lang="en-US" dirty="0"/>
              <a:t>You have learned about </a:t>
            </a:r>
            <a:r>
              <a:rPr lang="en-US" b="1" dirty="0" err="1"/>
              <a:t>ComfyUI's</a:t>
            </a:r>
            <a:r>
              <a:rPr lang="en-US" b="1" dirty="0"/>
              <a:t> user-friendly interface</a:t>
            </a:r>
            <a:r>
              <a:rPr lang="en-US" dirty="0"/>
              <a:t> for building and fine-tuning image generation workflows.</a:t>
            </a:r>
          </a:p>
          <a:p>
            <a:pPr>
              <a:buFont typeface="Arial" panose="020B0604020202020204" pitchFamily="34" charset="0"/>
              <a:buChar char="•"/>
            </a:pPr>
            <a:r>
              <a:rPr lang="en-US" dirty="0"/>
              <a:t>You have learned about </a:t>
            </a:r>
            <a:r>
              <a:rPr lang="en-US" b="1" dirty="0"/>
              <a:t>the visual approach to workflow design</a:t>
            </a:r>
            <a:r>
              <a:rPr lang="en-US" dirty="0"/>
              <a:t> that allows easy experimentation with generative models, prompts, and parameters.</a:t>
            </a:r>
          </a:p>
          <a:p>
            <a:pPr>
              <a:buFont typeface="Arial" panose="020B0604020202020204" pitchFamily="34" charset="0"/>
              <a:buChar char="•"/>
            </a:pPr>
            <a:r>
              <a:rPr lang="en-US" dirty="0"/>
              <a:t>You have learned about </a:t>
            </a:r>
            <a:r>
              <a:rPr lang="en-US" b="1" dirty="0"/>
              <a:t>iterating on prompts, styles, and settings</a:t>
            </a:r>
            <a:r>
              <a:rPr lang="en-US" dirty="0"/>
              <a:t> to enhance image generation results.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Which of the following industries has been transformed by generative AI?</a:t>
            </a:r>
          </a:p>
          <a:p>
            <a:pPr>
              <a:spcAft>
                <a:spcPts val="800"/>
              </a:spcAft>
            </a:pPr>
            <a:r>
              <a:rPr lang="en-US" dirty="0">
                <a:latin typeface="Arial" panose="020B0604020202020204" pitchFamily="34" charset="0"/>
                <a:cs typeface="Arial" panose="020B0604020202020204" pitchFamily="34" charset="0"/>
              </a:rPr>
              <a:t>(a) Healthcare</a:t>
            </a:r>
          </a:p>
          <a:p>
            <a:pPr>
              <a:spcAft>
                <a:spcPts val="800"/>
              </a:spcAft>
            </a:pPr>
            <a:r>
              <a:rPr lang="en-US" dirty="0">
                <a:latin typeface="Arial" panose="020B0604020202020204" pitchFamily="34" charset="0"/>
                <a:cs typeface="Arial" panose="020B0604020202020204" pitchFamily="34" charset="0"/>
              </a:rPr>
              <a:t>(b) Entertainment</a:t>
            </a:r>
          </a:p>
          <a:p>
            <a:pPr>
              <a:spcAft>
                <a:spcPts val="800"/>
              </a:spcAft>
            </a:pPr>
            <a:r>
              <a:rPr lang="en-US" dirty="0">
                <a:latin typeface="Arial" panose="020B0604020202020204" pitchFamily="34" charset="0"/>
                <a:cs typeface="Arial" panose="020B0604020202020204" pitchFamily="34" charset="0"/>
              </a:rPr>
              <a:t>(c) Business</a:t>
            </a:r>
          </a:p>
          <a:p>
            <a:pPr>
              <a:spcAft>
                <a:spcPts val="800"/>
              </a:spcAft>
            </a:pPr>
            <a:r>
              <a:rPr lang="en-US" dirty="0">
                <a:latin typeface="Arial" panose="020B0604020202020204" pitchFamily="34" charset="0"/>
                <a:cs typeface="Arial" panose="020B0604020202020204" pitchFamily="34" charset="0"/>
              </a:rPr>
              <a:t>(d) All of the above</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endParaRPr lang="en-US" dirty="0">
              <a:latin typeface="Arial" panose="020B0604020202020204" pitchFamily="34" charset="0"/>
              <a:cs typeface="Arial" panose="020B0604020202020204" pitchFamily="34" charset="0"/>
            </a:endParaRPr>
          </a:p>
          <a:p>
            <a:pPr>
              <a:spcAft>
                <a:spcPts val="800"/>
              </a:spcAft>
            </a:pPr>
            <a:endParaRPr lang="en-US" dirty="0">
              <a:latin typeface="Arial" panose="020B0604020202020204" pitchFamily="34" charset="0"/>
              <a:cs typeface="Arial" panose="020B0604020202020204" pitchFamily="34" charset="0"/>
            </a:endParaRPr>
          </a:p>
          <a:p>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(d) All of the above</a:t>
            </a:r>
          </a:p>
          <a:p>
            <a:endParaRPr lang="en-US" sz="1100" dirty="0">
              <a:latin typeface="Arial" panose="020B0604020202020204" pitchFamily="34" charset="0"/>
              <a:cs typeface="Arial" panose="020B0604020202020204" pitchFamily="34" charset="0"/>
            </a:endParaRPr>
          </a:p>
          <a:p>
            <a:pPr>
              <a:spcAft>
                <a:spcPts val="800"/>
              </a:spcAft>
            </a:pPr>
            <a:endParaRPr lang="en-US" dirty="0">
              <a:latin typeface="Arial" panose="020B0604020202020204" pitchFamily="34" charset="0"/>
              <a:cs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72602A9-E5F2-A131-B4F6-A2E491F9585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5BD668B-52D2-E409-8067-94533EBBD1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How does generative AI differ from traditional AI?</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requires more data for training</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focuses on creating new data instead of analyzing it</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only works with images</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cannot be used in healthcare</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IN" sz="1100" b="1" dirty="0" err="1">
                <a:latin typeface="Arial" panose="020B0604020202020204" pitchFamily="34" charset="0"/>
                <a:cs typeface="Arial" panose="020B0604020202020204" pitchFamily="34" charset="0"/>
              </a:rPr>
              <a:t>Answer:b</a:t>
            </a:r>
            <a:r>
              <a:rPr lang="en-IN"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It focuses on creating new data instead of analyzing it</a:t>
            </a:r>
          </a:p>
          <a:p>
            <a:endParaRPr lang="en-IN" sz="1100" b="1" dirty="0">
              <a:latin typeface="Arial" panose="020B0604020202020204" pitchFamily="34" charset="0"/>
              <a:cs typeface="Arial" panose="020B0604020202020204" pitchFamily="34" charset="0"/>
            </a:endParaRPr>
          </a:p>
          <a:p>
            <a:pPr>
              <a:spcAft>
                <a:spcPts val="800"/>
              </a:spcAft>
            </a:pPr>
            <a:endParaRPr lang="en-US" b="1" dirty="0">
              <a:latin typeface="Arial" panose="020B0604020202020204" pitchFamily="34" charset="0"/>
              <a:cs typeface="Arial" panose="020B0604020202020204" pitchFamily="34" charset="0"/>
            </a:endParaRPr>
          </a:p>
        </p:txBody>
      </p:sp>
      <p:sp>
        <p:nvSpPr>
          <p:cNvPr id="59" name="Google Shape;59;g5fab984687_2_0:notes">
            <a:extLst>
              <a:ext uri="{FF2B5EF4-FFF2-40B4-BE49-F238E27FC236}">
                <a16:creationId xmlns:a16="http://schemas.microsoft.com/office/drawing/2014/main" id="{F381DA4C-31FB-82B2-CCF6-F5DDB5BA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0385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C645380-EC98-C77E-1B59-38D2FC863BC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988DC99-14DC-F846-B238-1DD3FAFB69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3. What is the primary purpose of variational autoencoders (VAEs)?</a:t>
            </a:r>
          </a:p>
          <a:p>
            <a:pPr>
              <a:spcAft>
                <a:spcPts val="800"/>
              </a:spcAft>
            </a:pPr>
            <a:r>
              <a:rPr lang="en-US" dirty="0">
                <a:latin typeface="Arial" panose="020B0604020202020204" pitchFamily="34" charset="0"/>
                <a:cs typeface="Arial" panose="020B0604020202020204" pitchFamily="34" charset="0"/>
              </a:rPr>
              <a:t>(a) Classification of data points</a:t>
            </a:r>
          </a:p>
          <a:p>
            <a:pPr>
              <a:spcAft>
                <a:spcPts val="800"/>
              </a:spcAft>
            </a:pPr>
            <a:r>
              <a:rPr lang="en-US" dirty="0">
                <a:latin typeface="Arial" panose="020B0604020202020204" pitchFamily="34" charset="0"/>
                <a:cs typeface="Arial" panose="020B0604020202020204" pitchFamily="34" charset="0"/>
              </a:rPr>
              <a:t>(b) Generating new data points</a:t>
            </a:r>
          </a:p>
          <a:p>
            <a:pPr>
              <a:spcAft>
                <a:spcPts val="800"/>
              </a:spcAft>
            </a:pPr>
            <a:r>
              <a:rPr lang="en-US" dirty="0">
                <a:latin typeface="Arial" panose="020B0604020202020204" pitchFamily="34" charset="0"/>
                <a:cs typeface="Arial" panose="020B0604020202020204" pitchFamily="34" charset="0"/>
              </a:rPr>
              <a:t>(c) Reducing data redundancy</a:t>
            </a:r>
          </a:p>
          <a:p>
            <a:pPr>
              <a:spcAft>
                <a:spcPts val="800"/>
              </a:spcAft>
            </a:pPr>
            <a:r>
              <a:rPr lang="en-US" dirty="0">
                <a:latin typeface="Arial" panose="020B0604020202020204" pitchFamily="34" charset="0"/>
                <a:cs typeface="Arial" panose="020B0604020202020204" pitchFamily="34" charset="0"/>
              </a:rPr>
              <a:t>(d) Increasing data compression</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 (b) Generating new data points</a:t>
            </a: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a:extLst>
              <a:ext uri="{FF2B5EF4-FFF2-40B4-BE49-F238E27FC236}">
                <a16:creationId xmlns:a16="http://schemas.microsoft.com/office/drawing/2014/main" id="{FBE5A844-2C38-C289-2402-831F0058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213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7EA766E-5A68-57BC-10B6-546A19EFCED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36B23E5-8DBA-01A4-60E9-6C24EC94B2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spcAft>
                <a:spcPts val="800"/>
              </a:spcAft>
            </a:pPr>
            <a:r>
              <a:rPr lang="en-US" b="1" dirty="0">
                <a:latin typeface="Arial" panose="020B0604020202020204" pitchFamily="34" charset="0"/>
                <a:cs typeface="Arial" panose="020B0604020202020204" pitchFamily="34" charset="0"/>
              </a:rPr>
              <a:t>In which application area are LLMs like Codex and Copilot particularly useful?</a:t>
            </a:r>
          </a:p>
          <a:p>
            <a:pPr>
              <a:spcAft>
                <a:spcPts val="800"/>
              </a:spcAft>
            </a:pPr>
            <a:r>
              <a:rPr lang="en-US" dirty="0">
                <a:latin typeface="Arial" panose="020B0604020202020204" pitchFamily="34" charset="0"/>
                <a:cs typeface="Arial" panose="020B0604020202020204" pitchFamily="34" charset="0"/>
              </a:rPr>
              <a:t>(a) Language translation</a:t>
            </a:r>
          </a:p>
          <a:p>
            <a:pPr>
              <a:spcAft>
                <a:spcPts val="800"/>
              </a:spcAft>
            </a:pPr>
            <a:r>
              <a:rPr lang="en-US" dirty="0">
                <a:latin typeface="Arial" panose="020B0604020202020204" pitchFamily="34" charset="0"/>
                <a:cs typeface="Arial" panose="020B0604020202020204" pitchFamily="34" charset="0"/>
              </a:rPr>
              <a:t>(b) Medical diagnostics</a:t>
            </a:r>
          </a:p>
          <a:p>
            <a:pPr>
              <a:spcAft>
                <a:spcPts val="800"/>
              </a:spcAft>
            </a:pPr>
            <a:r>
              <a:rPr lang="en-US" dirty="0">
                <a:latin typeface="Arial" panose="020B0604020202020204" pitchFamily="34" charset="0"/>
                <a:cs typeface="Arial" panose="020B0604020202020204" pitchFamily="34" charset="0"/>
              </a:rPr>
              <a:t>(c) Code generation and debugging</a:t>
            </a:r>
          </a:p>
          <a:p>
            <a:pPr>
              <a:spcAft>
                <a:spcPts val="800"/>
              </a:spcAft>
            </a:pPr>
            <a:r>
              <a:rPr lang="en-US" dirty="0">
                <a:latin typeface="Arial" panose="020B0604020202020204" pitchFamily="34" charset="0"/>
                <a:cs typeface="Arial" panose="020B0604020202020204" pitchFamily="34" charset="0"/>
              </a:rPr>
              <a:t>(d) Customer service</a:t>
            </a:r>
          </a:p>
          <a:p>
            <a:pPr marL="158750" indent="0">
              <a:spcAft>
                <a:spcPts val="800"/>
              </a:spcAft>
              <a:buNone/>
            </a:pPr>
            <a:endParaRPr lang="en-US" dirty="0">
              <a:latin typeface="Arial" panose="020B0604020202020204" pitchFamily="34" charset="0"/>
              <a:cs typeface="Arial" panose="020B0604020202020204" pitchFamily="34" charset="0"/>
            </a:endParaRPr>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(c) Code generation and debugging</a:t>
            </a:r>
          </a:p>
          <a:p>
            <a:pPr>
              <a:spcAft>
                <a:spcPts val="800"/>
              </a:spcAft>
            </a:pPr>
            <a:endParaRPr lang="en-US" sz="1100" b="1" dirty="0">
              <a:latin typeface="Arial" panose="020B0604020202020204" pitchFamily="34" charset="0"/>
              <a:cs typeface="Arial" panose="020B0604020202020204" pitchFamily="34" charset="0"/>
            </a:endParaRPr>
          </a:p>
          <a:p>
            <a:endParaRPr lang="en-IN" sz="1100" b="1" dirty="0">
              <a:latin typeface="Arial" panose="020B0604020202020204" pitchFamily="34" charset="0"/>
              <a:cs typeface="Arial" panose="020B0604020202020204" pitchFamily="34" charset="0"/>
            </a:endParaRPr>
          </a:p>
          <a:p>
            <a:pPr marL="158750" indent="0">
              <a:spcAft>
                <a:spcPts val="800"/>
              </a:spcAft>
              <a:buNone/>
            </a:pPr>
            <a:endParaRPr lang="en-US" dirty="0">
              <a:latin typeface="Arial" panose="020B0604020202020204" pitchFamily="34" charset="0"/>
              <a:cs typeface="Arial" panose="020B0604020202020204" pitchFamily="34" charset="0"/>
            </a:endParaRPr>
          </a:p>
        </p:txBody>
      </p:sp>
      <p:sp>
        <p:nvSpPr>
          <p:cNvPr id="59" name="Google Shape;59;g5fab984687_2_0:notes">
            <a:extLst>
              <a:ext uri="{FF2B5EF4-FFF2-40B4-BE49-F238E27FC236}">
                <a16:creationId xmlns:a16="http://schemas.microsoft.com/office/drawing/2014/main" id="{6AB90823-2053-3A7D-1F31-F33584B09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70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5362BB5-AA2C-7DAA-66B9-C09DF137BB4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59DF596-F0C6-D9E2-A7BB-D1D9267043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spcAft>
                <a:spcPts val="800"/>
              </a:spcAft>
            </a:pPr>
            <a:r>
              <a:rPr lang="en-US" b="1" dirty="0">
                <a:latin typeface="Arial" panose="020B0604020202020204" pitchFamily="34" charset="0"/>
                <a:cs typeface="Arial" panose="020B0604020202020204" pitchFamily="34" charset="0"/>
              </a:rPr>
              <a:t>Which of these models is bidirectional and focuses on understanding context in both directions?</a:t>
            </a:r>
          </a:p>
          <a:p>
            <a:pPr>
              <a:spcAft>
                <a:spcPts val="800"/>
              </a:spcAft>
            </a:pP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PaLM</a:t>
            </a: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(b) GPT-4</a:t>
            </a:r>
          </a:p>
          <a:p>
            <a:pPr>
              <a:spcAft>
                <a:spcPts val="800"/>
              </a:spcAft>
            </a:pPr>
            <a:r>
              <a:rPr lang="en-US" dirty="0">
                <a:latin typeface="Arial" panose="020B0604020202020204" pitchFamily="34" charset="0"/>
                <a:cs typeface="Arial" panose="020B0604020202020204" pitchFamily="34" charset="0"/>
              </a:rPr>
              <a:t>(c) Codex</a:t>
            </a:r>
          </a:p>
          <a:p>
            <a:pPr>
              <a:spcAft>
                <a:spcPts val="800"/>
              </a:spcAft>
            </a:pPr>
            <a:r>
              <a:rPr lang="en-US" dirty="0">
                <a:latin typeface="Arial" panose="020B0604020202020204" pitchFamily="34" charset="0"/>
                <a:cs typeface="Arial" panose="020B0604020202020204" pitchFamily="34" charset="0"/>
              </a:rPr>
              <a:t>(d) BERT</a:t>
            </a:r>
          </a:p>
          <a:p>
            <a:pPr marL="158750" indent="0">
              <a:spcAft>
                <a:spcPts val="800"/>
              </a:spcAft>
              <a:buNone/>
            </a:pPr>
            <a:endParaRPr lang="en-US" dirty="0">
              <a:latin typeface="Arial" panose="020B0604020202020204" pitchFamily="34" charset="0"/>
              <a:cs typeface="Arial" panose="020B0604020202020204" pitchFamily="34" charset="0"/>
            </a:endParaRPr>
          </a:p>
          <a:p>
            <a:pPr>
              <a:spcAft>
                <a:spcPts val="800"/>
              </a:spcAft>
            </a:pPr>
            <a:r>
              <a:rPr lang="en-IN" sz="1100" b="1" dirty="0">
                <a:latin typeface="Arial" panose="020B0604020202020204" pitchFamily="34" charset="0"/>
                <a:cs typeface="Arial" panose="020B0604020202020204" pitchFamily="34" charset="0"/>
              </a:rPr>
              <a:t>Answer: d) </a:t>
            </a:r>
            <a:r>
              <a:rPr lang="en-US" sz="1100" dirty="0">
                <a:latin typeface="Arial" panose="020B0604020202020204" pitchFamily="34" charset="0"/>
                <a:cs typeface="Arial" panose="020B0604020202020204" pitchFamily="34" charset="0"/>
              </a:rPr>
              <a:t>BERT</a:t>
            </a:r>
          </a:p>
          <a:p>
            <a:pPr>
              <a:spcAft>
                <a:spcPts val="800"/>
              </a:spcAft>
            </a:pPr>
            <a:endParaRPr lang="en-US" sz="1100" dirty="0">
              <a:latin typeface="Arial" panose="020B0604020202020204" pitchFamily="34" charset="0"/>
              <a:cs typeface="Arial" panose="020B0604020202020204" pitchFamily="34" charset="0"/>
            </a:endParaRPr>
          </a:p>
          <a:p>
            <a:endParaRPr lang="en-IN" sz="1100" b="1" dirty="0">
              <a:latin typeface="Arial" panose="020B0604020202020204" pitchFamily="34" charset="0"/>
              <a:cs typeface="Arial" panose="020B0604020202020204" pitchFamily="34" charset="0"/>
            </a:endParaRPr>
          </a:p>
          <a:p>
            <a:pPr marL="158750" indent="0">
              <a:spcAft>
                <a:spcPts val="800"/>
              </a:spcAft>
              <a:buNone/>
            </a:pPr>
            <a:endParaRPr lang="en-US" dirty="0">
              <a:latin typeface="Arial" panose="020B0604020202020204" pitchFamily="34" charset="0"/>
              <a:cs typeface="Arial" panose="020B0604020202020204" pitchFamily="34" charset="0"/>
            </a:endParaRPr>
          </a:p>
        </p:txBody>
      </p:sp>
      <p:sp>
        <p:nvSpPr>
          <p:cNvPr id="59" name="Google Shape;59;g5fab984687_2_0:notes">
            <a:extLst>
              <a:ext uri="{FF2B5EF4-FFF2-40B4-BE49-F238E27FC236}">
                <a16:creationId xmlns:a16="http://schemas.microsoft.com/office/drawing/2014/main" id="{12966A54-DE80-B966-0C54-BF3C405F16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7907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t>Hello, everyone! Today, we're going to explore a fascinating area of artificial intelligence known as Generative AI. You might have heard of popular tools like ChatGPT that create text, images, or even music based on prompts. But how do these tools actually work, and what are the implications of using such powerful technology? That's exactly what we'll cover in this session.</a:t>
            </a:r>
            <a:endParaRPr lang="en-US" dirty="0"/>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Let’s understand the learning objective of this chapter</a:t>
            </a:r>
          </a:p>
          <a:p>
            <a:pPr marL="231642" indent="-231642">
              <a:spcAft>
                <a:spcPts val="800"/>
              </a:spcAft>
              <a:buFont typeface="Arial" panose="020B0604020202020204" pitchFamily="34" charset="0"/>
              <a:buChar char="•"/>
            </a:pPr>
            <a:r>
              <a:rPr lang="en-US" sz="1100" dirty="0"/>
              <a:t>Recall the concepts of generative AI models, such as GANs and VAEs, and their applications.</a:t>
            </a:r>
          </a:p>
          <a:p>
            <a:pPr marL="231642" indent="-231642">
              <a:spcAft>
                <a:spcPts val="800"/>
              </a:spcAft>
              <a:buFont typeface="Arial" panose="020B0604020202020204" pitchFamily="34" charset="0"/>
              <a:buChar char="•"/>
            </a:pPr>
            <a:r>
              <a:rPr lang="en-US" sz="1100" dirty="0"/>
              <a:t>Explain the significance of fine-tuning and transfer learning in optimizing pre-trained models for specific tasks.</a:t>
            </a:r>
          </a:p>
          <a:p>
            <a:pPr marL="231642" indent="-231642">
              <a:spcAft>
                <a:spcPts val="800"/>
              </a:spcAft>
              <a:buFont typeface="Arial" panose="020B0604020202020204" pitchFamily="34" charset="0"/>
              <a:buChar char="•"/>
            </a:pPr>
            <a:r>
              <a:rPr lang="en-IN" sz="1100" dirty="0"/>
              <a:t>Discuss future trends in generative AI, including accessibility, interpretability, and ethical considerations in AI practices.</a:t>
            </a:r>
          </a:p>
          <a:p>
            <a:pPr marL="231642" indent="-231642">
              <a:spcAft>
                <a:spcPts val="800"/>
              </a:spcAft>
              <a:buFont typeface="Arial" panose="020B0604020202020204" pitchFamily="34" charset="0"/>
              <a:buChar char="•"/>
            </a:pPr>
            <a:r>
              <a:rPr lang="en-US" sz="1100" dirty="0"/>
              <a:t>Understand how the shift to green industries creates new jobs and the essential skills required for sectors like renewable energy and sustainable agriculture​</a:t>
            </a:r>
          </a:p>
          <a:p>
            <a:pPr marL="231642" indent="-231642">
              <a:spcAft>
                <a:spcPts val="800"/>
              </a:spcAft>
              <a:buFont typeface="Arial" panose="020B0604020202020204" pitchFamily="34" charset="0"/>
              <a:buChar char="•"/>
            </a:pPr>
            <a:r>
              <a:rPr lang="en-US" sz="1100" dirty="0"/>
              <a:t>Explore the applications and challenges of Generative AI, particularly in content creation and ethical considerations in industries like customer service​</a:t>
            </a:r>
            <a:endParaRPr lang="en-IN" sz="1200" dirty="0">
              <a:latin typeface="+mn-lt"/>
            </a:endParaRPr>
          </a:p>
          <a:p>
            <a:pPr marL="231642" indent="-231642">
              <a:spcAft>
                <a:spcPts val="800"/>
              </a:spcAft>
              <a:buFont typeface="Arial" panose="020B0604020202020204" pitchFamily="34" charset="0"/>
              <a:buChar char="•"/>
            </a:pPr>
            <a:endParaRPr lang="en-IN" sz="11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31642" indent="-231642">
              <a:spcAft>
                <a:spcPts val="800"/>
              </a:spcAft>
              <a:buFont typeface="Arial" panose="020B0604020202020204" pitchFamily="34" charset="0"/>
              <a:buChar char="•"/>
            </a:pPr>
            <a:endParaRPr lang="en-IN" sz="1200">
              <a:latin typeface="+mn-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2812-783B-35E7-1E63-0978F327C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5487A-9C26-D12F-615E-FF8654932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AA785-5A60-FFE4-9C0A-6DB54C721407}"/>
              </a:ext>
            </a:extLst>
          </p:cNvPr>
          <p:cNvSpPr>
            <a:spLocks noGrp="1"/>
          </p:cNvSpPr>
          <p:nvPr>
            <p:ph type="body" idx="1"/>
          </p:nvPr>
        </p:nvSpPr>
        <p:spPr/>
        <p:txBody>
          <a:bodyPr/>
          <a:lstStyle/>
          <a:p>
            <a:endParaRPr lang="en-IN" dirty="0"/>
          </a:p>
          <a:p>
            <a:r>
              <a:rPr lang="en-US" dirty="0"/>
              <a:t>Generative AI is a field of AI focused on creating models that can generate new content, like text, images, audio, or even code. Essentially, it's about teaching machines to create. Instead of merely identifying patterns, like traditional AI, Generative AI actually "generates" based on the patterns it learns. Think of it as a creative assistant that can help us come up with ideas, design visuals, or even draft emails.</a:t>
            </a:r>
          </a:p>
          <a:p>
            <a:pPr marL="158750" indent="0">
              <a:buNone/>
            </a:pPr>
            <a:endParaRPr lang="en-US" dirty="0"/>
          </a:p>
          <a:p>
            <a:pPr marL="158750" indent="0">
              <a:buNone/>
            </a:pPr>
            <a:r>
              <a:rPr lang="en-US" dirty="0"/>
              <a:t>To understand Generative AI better, it’s helpful to compare it with traditional AI. While both are powerful in their own ways, they’re designed for different types of tasks and outcomes.</a:t>
            </a:r>
          </a:p>
          <a:p>
            <a:pPr marL="158750" indent="0">
              <a:buNone/>
            </a:pPr>
            <a:endParaRPr lang="en-US" dirty="0"/>
          </a:p>
          <a:p>
            <a:pPr marL="158750" indent="0">
              <a:buNone/>
            </a:pPr>
            <a:r>
              <a:rPr lang="en-US" b="1" dirty="0"/>
              <a:t>Traditional AI: What It Does</a:t>
            </a:r>
            <a:endParaRPr lang="en-US" dirty="0"/>
          </a:p>
          <a:p>
            <a:r>
              <a:rPr lang="en-US" i="1" dirty="0"/>
              <a:t>Traditional AI focuses on recognizing patterns in data and making predictions or decisions based on those patterns. It’s like having a highly skilled analyst that can classify images, detect fraud, or recommend products. A classic example is a machine learning model that can predict whether an email is spam based on past patterns. Traditional AI is typically task-specific, meaning it’s very effective at solving a single problem, but it’s limited to the tasks it was trained for.</a:t>
            </a:r>
            <a:endParaRPr lang="en-US" dirty="0"/>
          </a:p>
          <a:p>
            <a:pPr marL="158750" indent="0">
              <a:buNone/>
            </a:pPr>
            <a:endParaRPr lang="en-IN" dirty="0"/>
          </a:p>
          <a:p>
            <a:pPr marL="158750" indent="0">
              <a:buNone/>
            </a:pPr>
            <a:r>
              <a:rPr lang="en-US" b="1" dirty="0"/>
              <a:t>Generative AI: What It Does</a:t>
            </a:r>
            <a:endParaRPr lang="en-US" dirty="0"/>
          </a:p>
          <a:p>
            <a:r>
              <a:rPr lang="en-US" i="1" dirty="0"/>
              <a:t>Generative AI, on the other hand, is designed to create. Instead of just analyzing or predicting, it generates new content based on learned data patterns. For instance, Generative AI models can generate realistic images, write essays, or even compose music. They go beyond simply identifying patterns—they’re capable of producing original outputs that feel as if they were made by humans.</a:t>
            </a:r>
            <a:endParaRPr lang="en-US" dirty="0"/>
          </a:p>
          <a:p>
            <a:pPr marL="158750" indent="0">
              <a:buNone/>
            </a:pPr>
            <a:endParaRPr lang="en-IN" dirty="0"/>
          </a:p>
          <a:p>
            <a:pPr marL="158750" indent="0">
              <a:buNone/>
            </a:pPr>
            <a:r>
              <a:rPr lang="en-US" b="1" dirty="0"/>
              <a:t>Key Differences</a:t>
            </a:r>
            <a:endParaRPr lang="en-US" dirty="0"/>
          </a:p>
          <a:p>
            <a:r>
              <a:rPr lang="en-US" i="1" dirty="0"/>
              <a:t>In traditional AI, the focus is on analyzing and responding to data. In Generative AI, the goal is to use that analysis to generate new data that fits within a learned framework or context. Traditional AI might classify a cat versus a dog, while Generative AI could create an image of a new kind of animal altogether. In essence, Generative AI is like a creative assistant, while traditional AI is more like an analytical assistant.</a:t>
            </a:r>
            <a:endParaRPr lang="en-US" dirty="0"/>
          </a:p>
          <a:p>
            <a:pPr marL="158750" indent="0">
              <a:buNone/>
            </a:pPr>
            <a:endParaRPr lang="en-IN" dirty="0"/>
          </a:p>
        </p:txBody>
      </p:sp>
    </p:spTree>
    <p:extLst>
      <p:ext uri="{BB962C8B-B14F-4D97-AF65-F5344CB8AC3E}">
        <p14:creationId xmlns:p14="http://schemas.microsoft.com/office/powerpoint/2010/main" val="117629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43728"/>
                </a:solidFill>
                <a:latin typeface="Open Sans" pitchFamily="34" charset="0"/>
                <a:ea typeface="Open Sans" pitchFamily="34" charset="-122"/>
                <a:cs typeface="Open Sans" pitchFamily="34" charset="-120"/>
              </a:rPr>
              <a:t>Generative models are a class of machine learning models that produce new samples of data similar to their input training set. Unlike discriminative models that focus on classification or prediction, generative models aim to understand and recreate the underlying data distribution. These models have revolutionized data synthesis applications, including image generation, text generation, and style transfer.</a:t>
            </a: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43728"/>
                </a:solidFill>
                <a:latin typeface="Open Sans" pitchFamily="34" charset="0"/>
                <a:ea typeface="Open Sans" pitchFamily="34" charset="-122"/>
                <a:cs typeface="Open Sans" pitchFamily="34" charset="-120"/>
              </a:rPr>
              <a:t>By learning the patterns and features of input data, generative models can create entirely new, realistic samples that have never existed in the original dataset. This capability has opened up exciting possibilities in various fields, from art and design to healthcare and scientific research.</a:t>
            </a:r>
            <a:endParaRPr lang="en-US" sz="1100" dirty="0"/>
          </a:p>
          <a:p>
            <a:pPr marL="158750" indent="0">
              <a:buNone/>
            </a:pPr>
            <a:endParaRPr lang="en-US" dirty="0">
              <a:latin typeface="Calibri"/>
              <a:cs typeface="Calibri"/>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Generative AI has a wide range of applications. In entertainment, it's used to create art, music, and scripts. In business, it can help generate marketing copy or automate customer support. It also plays a big role in healthcare, where it can assist in creating synthetic medical data for research. And in software development, it can even generate code, making development faster and more efficient.</a:t>
            </a:r>
            <a:endParaRPr lang="en-US" dirty="0"/>
          </a:p>
          <a:p>
            <a:endParaRPr lang="en-IN" dirty="0"/>
          </a:p>
        </p:txBody>
      </p:sp>
    </p:spTree>
    <p:extLst>
      <p:ext uri="{BB962C8B-B14F-4D97-AF65-F5344CB8AC3E}">
        <p14:creationId xmlns:p14="http://schemas.microsoft.com/office/powerpoint/2010/main" val="2598404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ts val="2850"/>
              </a:lnSpc>
              <a:buNone/>
            </a:pPr>
            <a:r>
              <a:rPr lang="en-US" dirty="0"/>
              <a:t>Generative AI models come in various types, each designed with unique architectures and techniques to create new data. Let’s go over five major types of generative models: Generative Adversarial Networks (GANs), Transformers, Variational Autoencoders (VAEs), Flow-based Models, and Recurrent Neural Networks (RNNs). Each has specialized applications and unique ways of generating content.</a:t>
            </a:r>
          </a:p>
          <a:p>
            <a:pPr marL="158750" indent="0" algn="just">
              <a:lnSpc>
                <a:spcPts val="2850"/>
              </a:lnSpc>
              <a:buNone/>
            </a:pPr>
            <a:endParaRPr lang="en-US" sz="1100" dirty="0">
              <a:latin typeface="+mj-lt"/>
            </a:endParaRPr>
          </a:p>
          <a:p>
            <a:r>
              <a:rPr lang="en-US" b="1" dirty="0"/>
              <a:t>1. Generative Adversarial Networks (GANs): </a:t>
            </a:r>
            <a:r>
              <a:rPr lang="en-US" i="1" dirty="0"/>
              <a:t>GANs use two networks (generator and discriminator) in a feedback loop, producing realistic data by improving with each iteration.</a:t>
            </a:r>
            <a:endParaRPr lang="en-US" dirty="0"/>
          </a:p>
          <a:p>
            <a:pPr marL="158750" indent="0">
              <a:buNone/>
            </a:pPr>
            <a:r>
              <a:rPr lang="en-US" b="1" dirty="0"/>
              <a:t>Use Cases:</a:t>
            </a:r>
            <a:r>
              <a:rPr lang="en-US" dirty="0"/>
              <a:t> </a:t>
            </a:r>
            <a:r>
              <a:rPr lang="en-US" i="1" dirty="0"/>
              <a:t>Image generation, deepfakes, photo enhancement, and style design.</a:t>
            </a:r>
          </a:p>
          <a:p>
            <a:pPr marL="158750" indent="0">
              <a:buNone/>
            </a:pPr>
            <a:endParaRPr lang="en-US" dirty="0"/>
          </a:p>
          <a:p>
            <a:r>
              <a:rPr lang="en-US" b="1" dirty="0"/>
              <a:t>2. Transformers: </a:t>
            </a:r>
            <a:r>
              <a:rPr lang="en-US" i="1" dirty="0"/>
              <a:t>Transformers focus on sequence data using attention mechanisms, making them ideal for language and image understanding.</a:t>
            </a:r>
            <a:endParaRPr lang="en-US" dirty="0"/>
          </a:p>
          <a:p>
            <a:pPr marL="158750" indent="0">
              <a:buNone/>
            </a:pPr>
            <a:r>
              <a:rPr lang="en-US" b="1" dirty="0"/>
              <a:t>Use Cases:</a:t>
            </a:r>
            <a:r>
              <a:rPr lang="en-US" dirty="0"/>
              <a:t> </a:t>
            </a:r>
            <a:r>
              <a:rPr lang="en-US" i="1" dirty="0"/>
              <a:t>Chatbots (e.g., ChatGPT), image creation (e.g., DALL-E), and language translation.</a:t>
            </a:r>
          </a:p>
          <a:p>
            <a:pPr marL="158750" indent="0">
              <a:buNone/>
            </a:pPr>
            <a:endParaRPr lang="en-US" dirty="0"/>
          </a:p>
          <a:p>
            <a:r>
              <a:rPr lang="en-US" b="1" dirty="0"/>
              <a:t>3. Variational Autoencoders (VAEs): </a:t>
            </a:r>
            <a:r>
              <a:rPr lang="en-US" i="1" dirty="0"/>
              <a:t>VAEs encode data to a latent space, then decode to generate new, similar data with controlled randomness.</a:t>
            </a:r>
            <a:endParaRPr lang="en-US" dirty="0"/>
          </a:p>
          <a:p>
            <a:pPr marL="158750" indent="0">
              <a:buNone/>
            </a:pPr>
            <a:r>
              <a:rPr lang="en-US" b="1" dirty="0"/>
              <a:t>Use Cases:</a:t>
            </a:r>
            <a:r>
              <a:rPr lang="en-US" dirty="0"/>
              <a:t> </a:t>
            </a:r>
            <a:r>
              <a:rPr lang="en-US" i="1" dirty="0"/>
              <a:t>Image reconstruction, anomaly detection, and generating medical images.</a:t>
            </a:r>
          </a:p>
          <a:p>
            <a:pPr marL="158750" indent="0">
              <a:buNone/>
            </a:pPr>
            <a:endParaRPr lang="en-US" dirty="0"/>
          </a:p>
          <a:p>
            <a:r>
              <a:rPr lang="en-US" b="1" dirty="0"/>
              <a:t>4. Flow-Based Models: </a:t>
            </a:r>
            <a:r>
              <a:rPr lang="en-US" i="1" dirty="0"/>
              <a:t>Flow-based models use reversible transformations to map simple distributions into complex data structures.</a:t>
            </a:r>
            <a:endParaRPr lang="en-US" dirty="0"/>
          </a:p>
          <a:p>
            <a:r>
              <a:rPr lang="en-US" b="1" dirty="0"/>
              <a:t>Use Cases:</a:t>
            </a:r>
            <a:r>
              <a:rPr lang="en-US" dirty="0"/>
              <a:t> </a:t>
            </a:r>
            <a:r>
              <a:rPr lang="en-US" i="1" dirty="0"/>
              <a:t>Image synthesis, audio generation, and probabilistic modeling.</a:t>
            </a:r>
            <a:endParaRPr lang="en-US" dirty="0"/>
          </a:p>
          <a:p>
            <a:pPr marL="158750" indent="0">
              <a:buNone/>
            </a:pPr>
            <a:endParaRPr lang="en-US" b="1" dirty="0"/>
          </a:p>
          <a:p>
            <a:pPr marL="158750" indent="0">
              <a:buNone/>
            </a:pPr>
            <a:r>
              <a:rPr lang="en-US" b="1" dirty="0"/>
              <a:t>5. Recurrent Neural Networks (RNNs): </a:t>
            </a:r>
            <a:r>
              <a:rPr lang="en-US" i="1" dirty="0"/>
              <a:t>RNNs process sequential data, learning patterns over time, though less common for newer tasks.</a:t>
            </a:r>
            <a:endParaRPr lang="en-US" dirty="0"/>
          </a:p>
          <a:p>
            <a:r>
              <a:rPr lang="en-US" b="1" dirty="0"/>
              <a:t>Use Cases:</a:t>
            </a:r>
            <a:r>
              <a:rPr lang="en-US" dirty="0"/>
              <a:t> </a:t>
            </a:r>
            <a:r>
              <a:rPr lang="en-US" i="1" dirty="0"/>
              <a:t>Text generation, music composition, and time-series forecasting.</a:t>
            </a:r>
            <a:endParaRPr lang="en-US" dirty="0"/>
          </a:p>
          <a:p>
            <a:pPr marL="158750" indent="0" algn="just">
              <a:lnSpc>
                <a:spcPts val="2850"/>
              </a:lnSpc>
              <a:buNone/>
            </a:pPr>
            <a:endParaRPr lang="en-US" sz="1100" dirty="0">
              <a:latin typeface="+mj-lt"/>
            </a:endParaRPr>
          </a:p>
          <a:p>
            <a:pPr marL="0" indent="0" algn="just">
              <a:lnSpc>
                <a:spcPts val="2850"/>
              </a:lnSpc>
              <a:buNone/>
            </a:pPr>
            <a:endParaRPr lang="en-US" sz="1100" dirty="0">
              <a:latin typeface="+mj-lt"/>
            </a:endParaRPr>
          </a:p>
          <a:p>
            <a:pPr marL="158750" indent="0">
              <a:buNone/>
            </a:pPr>
            <a:endParaRPr lang="en-IN" dirty="0"/>
          </a:p>
        </p:txBody>
      </p:sp>
    </p:spTree>
    <p:extLst>
      <p:ext uri="{BB962C8B-B14F-4D97-AF65-F5344CB8AC3E}">
        <p14:creationId xmlns:p14="http://schemas.microsoft.com/office/powerpoint/2010/main" val="2431819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213163"/>
                </a:solidFill>
              </a:rPr>
              <a:t>Applications of Generative Models</a:t>
            </a:r>
          </a:p>
          <a:p>
            <a:pPr marL="158750" indent="0">
              <a:buNone/>
            </a:pPr>
            <a:endParaRPr lang="en-IN" dirty="0"/>
          </a:p>
          <a:p>
            <a:r>
              <a:rPr lang="en-US" b="1" dirty="0"/>
              <a:t>1. Image Generation: </a:t>
            </a:r>
            <a:r>
              <a:rPr lang="en-US" i="1" dirty="0"/>
              <a:t>AI can create high-quality images from scratch, automating parts of the creative process for artists and designers. It’s used to generate realistic images, enhance photos, and even create custom art pieces.</a:t>
            </a:r>
            <a:endParaRPr lang="en-US" dirty="0"/>
          </a:p>
          <a:p>
            <a:endParaRPr lang="en-US" b="1" dirty="0"/>
          </a:p>
          <a:p>
            <a:r>
              <a:rPr lang="en-US" b="1" dirty="0"/>
              <a:t>2. Text Generation: </a:t>
            </a:r>
            <a:r>
              <a:rPr lang="en-US" i="1" dirty="0"/>
              <a:t>AI models produce human-like text, which is widely used in chatbots, automated content creation, and language translation. It enhances customer support and enables efficient content generation.</a:t>
            </a:r>
          </a:p>
          <a:p>
            <a:endParaRPr lang="en-US" dirty="0"/>
          </a:p>
          <a:p>
            <a:r>
              <a:rPr lang="en-US" b="1" dirty="0"/>
              <a:t>3. Healthcare: </a:t>
            </a:r>
            <a:r>
              <a:rPr lang="en-US" i="1" dirty="0"/>
              <a:t>AI aids in generating novel molecular structures or designing proteins, crucial in drug discovery and medical research. This accelerates the process of developing new treatments and understanding diseases.</a:t>
            </a:r>
          </a:p>
          <a:p>
            <a:endParaRPr lang="en-US" dirty="0"/>
          </a:p>
          <a:p>
            <a:r>
              <a:rPr lang="en-US" b="1" dirty="0"/>
              <a:t>4. Creative Applications: </a:t>
            </a:r>
            <a:r>
              <a:rPr lang="en-US" i="1" dirty="0"/>
              <a:t>In the creative industries, AI composes music, designs video game characters, and builds virtual worlds. It helps animate characters and develop immersive gaming experiences, supporting creative professionals in new ways.</a:t>
            </a:r>
            <a:endParaRPr lang="en-US" dirty="0"/>
          </a:p>
          <a:p>
            <a:pPr marL="158750" indent="0">
              <a:buNone/>
            </a:pPr>
            <a:endParaRPr lang="en-IN" dirty="0"/>
          </a:p>
        </p:txBody>
      </p:sp>
    </p:spTree>
    <p:extLst>
      <p:ext uri="{BB962C8B-B14F-4D97-AF65-F5344CB8AC3E}">
        <p14:creationId xmlns:p14="http://schemas.microsoft.com/office/powerpoint/2010/main" val="293648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weforum.org/agenda/2024/02/green-jobs-green-skills-growth/"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zendesk.com/dk/blog/generative-ai-guide/" TargetMode="External"/><Relationship Id="rId5" Type="http://schemas.openxmlformats.org/officeDocument/2006/relationships/hyperlink" Target="https://www.davidinouye.com/course/ece57000-fall-2020/lectures/gans.pdf" TargetMode="External"/><Relationship Id="rId4" Type="http://schemas.openxmlformats.org/officeDocument/2006/relationships/hyperlink" Target="https://www.zendesk.com/dk/blog/generative-ai-guide/#What%20is%20generative%20A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749342" y="2975421"/>
            <a:ext cx="12731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Unit - 7</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503090" y="584200"/>
            <a:ext cx="304426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323439"/>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Introduction to Generative AI</a:t>
            </a: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51C40582-1542-DB05-CD6E-7ECFD2D895A5}"/>
              </a:ext>
            </a:extLst>
          </p:cNvPr>
          <p:cNvSpPr/>
          <p:nvPr/>
        </p:nvSpPr>
        <p:spPr>
          <a:xfrm>
            <a:off x="304800" y="893936"/>
            <a:ext cx="9515855" cy="400110"/>
          </a:xfrm>
          <a:prstGeom prst="rect">
            <a:avLst/>
          </a:prstGeom>
          <a:noFill/>
        </p:spPr>
        <p:txBody>
          <a:bodyPr wrap="square">
            <a:spAutoFit/>
          </a:bodyPr>
          <a:lstStyle/>
          <a:p>
            <a:r>
              <a:rPr lang="en-US" sz="2000" b="1" dirty="0">
                <a:solidFill>
                  <a:srgbClr val="213163"/>
                </a:solidFill>
              </a:rPr>
              <a:t>Applications of Generative Models</a:t>
            </a:r>
          </a:p>
        </p:txBody>
      </p:sp>
      <p:sp>
        <p:nvSpPr>
          <p:cNvPr id="6" name="Text 2">
            <a:extLst>
              <a:ext uri="{FF2B5EF4-FFF2-40B4-BE49-F238E27FC236}">
                <a16:creationId xmlns:a16="http://schemas.microsoft.com/office/drawing/2014/main" id="{A15F176A-7125-4E07-05C4-C9582942F573}"/>
              </a:ext>
            </a:extLst>
          </p:cNvPr>
          <p:cNvSpPr/>
          <p:nvPr/>
        </p:nvSpPr>
        <p:spPr>
          <a:xfrm>
            <a:off x="524981" y="1738310"/>
            <a:ext cx="6973099" cy="4791456"/>
          </a:xfrm>
          <a:prstGeom prst="rect">
            <a:avLst/>
          </a:prstGeom>
          <a:noFill/>
          <a:ln/>
        </p:spPr>
        <p:txBody>
          <a:bodyPr wrap="square" lIns="0" tIns="0" rIns="0" bIns="0" rtlCol="0" anchor="t"/>
          <a:lstStyle/>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Image Generation: </a:t>
            </a:r>
            <a:r>
              <a:rPr lang="en-US" sz="1800" dirty="0">
                <a:solidFill>
                  <a:schemeClr val="tx1"/>
                </a:solidFill>
                <a:latin typeface="+mj-lt"/>
                <a:ea typeface="Open Sans" pitchFamily="34" charset="-122"/>
                <a:cs typeface="Open Sans" pitchFamily="34" charset="-120"/>
              </a:rPr>
              <a:t>Create high-quality images from scratch, automate parts of the creative process for artists and designers.</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Text Generation: </a:t>
            </a:r>
            <a:r>
              <a:rPr lang="en-US" sz="1800" dirty="0">
                <a:solidFill>
                  <a:schemeClr val="tx1"/>
                </a:solidFill>
                <a:latin typeface="+mj-lt"/>
                <a:ea typeface="Open Sans" pitchFamily="34" charset="-122"/>
                <a:cs typeface="Open Sans" pitchFamily="34" charset="-120"/>
              </a:rPr>
              <a:t>Produce human-like text for chatbots, content generation, and translation.</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Healthcare: </a:t>
            </a:r>
            <a:r>
              <a:rPr lang="en-US" sz="1800" dirty="0">
                <a:solidFill>
                  <a:schemeClr val="tx1"/>
                </a:solidFill>
                <a:latin typeface="+mj-lt"/>
                <a:ea typeface="Open Sans" pitchFamily="34" charset="-122"/>
                <a:cs typeface="Open Sans" pitchFamily="34" charset="-120"/>
              </a:rPr>
              <a:t>Generate novel molecular structures or design proteins for drug discovery.</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Creative Applications: </a:t>
            </a:r>
            <a:r>
              <a:rPr lang="en-US" sz="1800" dirty="0">
                <a:solidFill>
                  <a:schemeClr val="tx1"/>
                </a:solidFill>
                <a:latin typeface="+mj-lt"/>
                <a:ea typeface="Open Sans" pitchFamily="34" charset="-122"/>
                <a:cs typeface="Open Sans" pitchFamily="34" charset="-120"/>
              </a:rPr>
              <a:t>Compose music, develop video game characters, create virtual worlds and animations.</a:t>
            </a: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p:txBody>
      </p:sp>
      <p:sp>
        <p:nvSpPr>
          <p:cNvPr id="8" name="Text 3">
            <a:extLst>
              <a:ext uri="{FF2B5EF4-FFF2-40B4-BE49-F238E27FC236}">
                <a16:creationId xmlns:a16="http://schemas.microsoft.com/office/drawing/2014/main" id="{6DD2252C-0DB9-8BBC-5304-5016BFEE45C3}"/>
              </a:ext>
            </a:extLst>
          </p:cNvPr>
          <p:cNvSpPr/>
          <p:nvPr/>
        </p:nvSpPr>
        <p:spPr>
          <a:xfrm>
            <a:off x="10217587" y="1738310"/>
            <a:ext cx="1903339" cy="193122"/>
          </a:xfrm>
          <a:prstGeom prst="rect">
            <a:avLst/>
          </a:prstGeom>
          <a:noFill/>
          <a:ln/>
        </p:spPr>
        <p:txBody>
          <a:bodyPr wrap="none" lIns="0" tIns="0" rIns="0" bIns="0" rtlCol="0" anchor="t"/>
          <a:lstStyle/>
          <a:p>
            <a:pPr marL="0" indent="0" algn="l">
              <a:lnSpc>
                <a:spcPts val="2600"/>
              </a:lnSpc>
              <a:buNone/>
            </a:pPr>
            <a:endParaRPr lang="en-US" sz="2050" dirty="0"/>
          </a:p>
        </p:txBody>
      </p:sp>
      <p:sp>
        <p:nvSpPr>
          <p:cNvPr id="11" name="Text 5">
            <a:extLst>
              <a:ext uri="{FF2B5EF4-FFF2-40B4-BE49-F238E27FC236}">
                <a16:creationId xmlns:a16="http://schemas.microsoft.com/office/drawing/2014/main" id="{3EEED6E5-FAF2-CD0E-81DB-49C8FD11E337}"/>
              </a:ext>
            </a:extLst>
          </p:cNvPr>
          <p:cNvSpPr/>
          <p:nvPr/>
        </p:nvSpPr>
        <p:spPr>
          <a:xfrm>
            <a:off x="6229350" y="4935138"/>
            <a:ext cx="1903339" cy="193122"/>
          </a:xfrm>
          <a:prstGeom prst="rect">
            <a:avLst/>
          </a:prstGeom>
          <a:noFill/>
          <a:ln/>
        </p:spPr>
        <p:txBody>
          <a:bodyPr wrap="none" lIns="0" tIns="0" rIns="0" bIns="0" rtlCol="0" anchor="t"/>
          <a:lstStyle/>
          <a:p>
            <a:pPr marL="0" indent="0" algn="l">
              <a:lnSpc>
                <a:spcPts val="2600"/>
              </a:lnSpc>
              <a:buNone/>
            </a:pPr>
            <a:endParaRPr lang="en-US" sz="2050" dirty="0"/>
          </a:p>
        </p:txBody>
      </p:sp>
      <p:sp>
        <p:nvSpPr>
          <p:cNvPr id="16" name="TextBox 15">
            <a:extLst>
              <a:ext uri="{FF2B5EF4-FFF2-40B4-BE49-F238E27FC236}">
                <a16:creationId xmlns:a16="http://schemas.microsoft.com/office/drawing/2014/main" id="{EA90115E-2545-BBA5-4778-DD0AB91EE53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8" name="Straight Connector 17">
            <a:extLst>
              <a:ext uri="{FF2B5EF4-FFF2-40B4-BE49-F238E27FC236}">
                <a16:creationId xmlns:a16="http://schemas.microsoft.com/office/drawing/2014/main" id="{F656C58B-A8C2-BB8B-C372-17FC3C2896B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75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EBB37AC-04E9-3573-9AD1-BBF34A3C6C6C}"/>
              </a:ext>
            </a:extLst>
          </p:cNvPr>
          <p:cNvSpPr/>
          <p:nvPr/>
        </p:nvSpPr>
        <p:spPr>
          <a:xfrm>
            <a:off x="304800" y="857190"/>
            <a:ext cx="7394734" cy="400110"/>
          </a:xfrm>
          <a:prstGeom prst="rect">
            <a:avLst/>
          </a:prstGeom>
          <a:noFill/>
        </p:spPr>
        <p:txBody>
          <a:bodyPr wrap="square">
            <a:spAutoFit/>
          </a:bodyPr>
          <a:lstStyle/>
          <a:p>
            <a:r>
              <a:rPr lang="en-US" sz="2000" b="1" dirty="0">
                <a:solidFill>
                  <a:srgbClr val="213163"/>
                </a:solidFill>
              </a:rPr>
              <a:t>Challenges in Generative Models</a:t>
            </a:r>
          </a:p>
        </p:txBody>
      </p:sp>
      <p:sp>
        <p:nvSpPr>
          <p:cNvPr id="7" name="Text 4"/>
          <p:cNvSpPr/>
          <p:nvPr/>
        </p:nvSpPr>
        <p:spPr>
          <a:xfrm>
            <a:off x="343688" y="2064003"/>
            <a:ext cx="7562850" cy="4216479"/>
          </a:xfrm>
          <a:prstGeom prst="rect">
            <a:avLst/>
          </a:prstGeom>
          <a:noFill/>
          <a:ln/>
        </p:spPr>
        <p:txBody>
          <a:bodyPr wrap="square" lIns="0" tIns="0" rIns="0" bIns="0" rtlCol="0" anchor="t"/>
          <a:lstStyle/>
          <a:p>
            <a:pPr algn="just">
              <a:lnSpc>
                <a:spcPts val="2700"/>
              </a:lnSpc>
            </a:pPr>
            <a:r>
              <a:rPr lang="en-US" sz="1800" b="1" dirty="0">
                <a:solidFill>
                  <a:schemeClr val="tx1"/>
                </a:solidFill>
                <a:latin typeface="+mj-lt"/>
                <a:ea typeface="Crimson Pro Bold" pitchFamily="34" charset="-122"/>
                <a:cs typeface="Crimson Pro Bold" pitchFamily="34" charset="-120"/>
              </a:rPr>
              <a:t>Training Instability: </a:t>
            </a:r>
            <a:r>
              <a:rPr lang="en-US" sz="1800" dirty="0">
                <a:solidFill>
                  <a:schemeClr val="tx1"/>
                </a:solidFill>
                <a:latin typeface="+mj-lt"/>
                <a:ea typeface="Open Sans" pitchFamily="34" charset="-122"/>
                <a:cs typeface="Open Sans" pitchFamily="34" charset="-120"/>
              </a:rPr>
              <a:t>GANs often suffer from instability during training, leading to mode collapse and gradient vanishing problems.</a:t>
            </a:r>
          </a:p>
          <a:p>
            <a:pPr marL="0" indent="0" algn="just">
              <a:lnSpc>
                <a:spcPts val="2700"/>
              </a:lnSpc>
              <a:buNone/>
            </a:pPr>
            <a:endParaRPr lang="en-US" sz="1800" dirty="0">
              <a:solidFill>
                <a:schemeClr val="tx1"/>
              </a:solidFill>
              <a:latin typeface="+mj-lt"/>
              <a:ea typeface="Open Sans" pitchFamily="34" charset="-122"/>
              <a:cs typeface="Open Sans" pitchFamily="34" charset="-120"/>
            </a:endParaRPr>
          </a:p>
          <a:p>
            <a:pPr algn="just">
              <a:lnSpc>
                <a:spcPts val="2700"/>
              </a:lnSpc>
            </a:pPr>
            <a:r>
              <a:rPr lang="en-US" sz="1800" b="1" dirty="0">
                <a:solidFill>
                  <a:schemeClr val="tx1"/>
                </a:solidFill>
                <a:latin typeface="+mj-lt"/>
                <a:ea typeface="Crimson Pro Bold" pitchFamily="34" charset="-122"/>
                <a:cs typeface="Crimson Pro Bold" pitchFamily="34" charset="-120"/>
              </a:rPr>
              <a:t>Computational Complexity: </a:t>
            </a:r>
            <a:r>
              <a:rPr lang="en-US" sz="1800" dirty="0">
                <a:solidFill>
                  <a:schemeClr val="tx1"/>
                </a:solidFill>
                <a:latin typeface="+mj-lt"/>
                <a:ea typeface="Open Sans" pitchFamily="34" charset="-122"/>
                <a:cs typeface="Open Sans" pitchFamily="34" charset="-120"/>
              </a:rPr>
              <a:t>Generative models require significant computational power, especially for training on large datasets or generating high-quality outputs.</a:t>
            </a:r>
          </a:p>
          <a:p>
            <a:pPr algn="just">
              <a:lnSpc>
                <a:spcPts val="2700"/>
              </a:lnSpc>
            </a:pPr>
            <a:endParaRPr lang="en-US" sz="1800" dirty="0">
              <a:solidFill>
                <a:schemeClr val="tx1"/>
              </a:solidFill>
              <a:latin typeface="+mj-lt"/>
              <a:ea typeface="Open Sans" pitchFamily="34" charset="-122"/>
              <a:cs typeface="Open Sans" pitchFamily="34" charset="-120"/>
            </a:endParaRPr>
          </a:p>
          <a:p>
            <a:pPr algn="just">
              <a:lnSpc>
                <a:spcPts val="2700"/>
              </a:lnSpc>
            </a:pPr>
            <a:r>
              <a:rPr lang="en-US" sz="1800" b="1" dirty="0">
                <a:solidFill>
                  <a:schemeClr val="tx1"/>
                </a:solidFill>
                <a:latin typeface="+mj-lt"/>
                <a:ea typeface="Crimson Pro Bold" pitchFamily="34" charset="-122"/>
                <a:cs typeface="Crimson Pro Bold" pitchFamily="34" charset="-120"/>
              </a:rPr>
              <a:t>Evaluation Metrics: </a:t>
            </a:r>
            <a:r>
              <a:rPr lang="en-US" sz="1800" dirty="0">
                <a:solidFill>
                  <a:schemeClr val="tx1"/>
                </a:solidFill>
                <a:latin typeface="+mj-lt"/>
                <a:ea typeface="Open Sans" pitchFamily="34" charset="-122"/>
                <a:cs typeface="Open Sans" pitchFamily="34" charset="-120"/>
              </a:rPr>
              <a:t>Assessing the quality of generated data is challenging, as standard metrics like accuracy don't apply. Specialized metrics such as Inception Score (IS) or </a:t>
            </a:r>
            <a:r>
              <a:rPr lang="en-US" sz="1800" dirty="0" err="1">
                <a:solidFill>
                  <a:schemeClr val="tx1"/>
                </a:solidFill>
                <a:latin typeface="+mj-lt"/>
                <a:ea typeface="Open Sans" pitchFamily="34" charset="-122"/>
                <a:cs typeface="Open Sans" pitchFamily="34" charset="-120"/>
              </a:rPr>
              <a:t>Frechet</a:t>
            </a:r>
            <a:r>
              <a:rPr lang="en-US" sz="1800" dirty="0">
                <a:solidFill>
                  <a:schemeClr val="tx1"/>
                </a:solidFill>
                <a:latin typeface="+mj-lt"/>
                <a:ea typeface="Open Sans" pitchFamily="34" charset="-122"/>
                <a:cs typeface="Open Sans" pitchFamily="34" charset="-120"/>
              </a:rPr>
              <a:t> Inception Distance (FID) are used instead.</a:t>
            </a: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marL="0" indent="0" algn="just">
              <a:lnSpc>
                <a:spcPts val="2700"/>
              </a:lnSpc>
              <a:buNone/>
            </a:pPr>
            <a:endParaRPr lang="en-US" sz="1800" dirty="0">
              <a:solidFill>
                <a:schemeClr val="tx1"/>
              </a:solidFill>
              <a:latin typeface="+mj-lt"/>
            </a:endParaRPr>
          </a:p>
        </p:txBody>
      </p:sp>
      <p:pic>
        <p:nvPicPr>
          <p:cNvPr id="3" name="Image 0" descr="preencoded.png">
            <a:extLst>
              <a:ext uri="{FF2B5EF4-FFF2-40B4-BE49-F238E27FC236}">
                <a16:creationId xmlns:a16="http://schemas.microsoft.com/office/drawing/2014/main" id="{6C6E4001-DB13-A128-7727-E3A924AC34DE}"/>
              </a:ext>
            </a:extLst>
          </p:cNvPr>
          <p:cNvPicPr>
            <a:picLocks noChangeAspect="1"/>
          </p:cNvPicPr>
          <p:nvPr/>
        </p:nvPicPr>
        <p:blipFill>
          <a:blip r:embed="rId3"/>
          <a:stretch>
            <a:fillRect/>
          </a:stretch>
        </p:blipFill>
        <p:spPr>
          <a:xfrm>
            <a:off x="8113541" y="857190"/>
            <a:ext cx="3895579" cy="5118200"/>
          </a:xfrm>
          <a:prstGeom prst="rect">
            <a:avLst/>
          </a:prstGeom>
        </p:spPr>
      </p:pic>
      <p:sp>
        <p:nvSpPr>
          <p:cNvPr id="4" name="TextBox 3">
            <a:extLst>
              <a:ext uri="{FF2B5EF4-FFF2-40B4-BE49-F238E27FC236}">
                <a16:creationId xmlns:a16="http://schemas.microsoft.com/office/drawing/2014/main" id="{ED3CFA75-2A58-BC41-7976-927F50C452A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5" name="TextBox 4">
            <a:extLst>
              <a:ext uri="{FF2B5EF4-FFF2-40B4-BE49-F238E27FC236}">
                <a16:creationId xmlns:a16="http://schemas.microsoft.com/office/drawing/2014/main" id="{63A0A261-5890-B14B-F6AD-FF81ED5078DC}"/>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6" name="Straight Connector 5">
            <a:extLst>
              <a:ext uri="{FF2B5EF4-FFF2-40B4-BE49-F238E27FC236}">
                <a16:creationId xmlns:a16="http://schemas.microsoft.com/office/drawing/2014/main" id="{A3F5E61D-C252-D1CE-C560-9DFC8CC92C7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82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D6C3C94-7EF9-DCF1-9F28-66FBC59B2E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24103F-DE12-741C-D8A3-E88445D8C9AB}"/>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Basics of Prompt Engineering</a:t>
            </a:r>
          </a:p>
        </p:txBody>
      </p:sp>
      <p:sp>
        <p:nvSpPr>
          <p:cNvPr id="4" name="TextBox 3">
            <a:extLst>
              <a:ext uri="{FF2B5EF4-FFF2-40B4-BE49-F238E27FC236}">
                <a16:creationId xmlns:a16="http://schemas.microsoft.com/office/drawing/2014/main" id="{12B481AF-72A5-F003-1D25-5564EFCA62B4}"/>
              </a:ext>
            </a:extLst>
          </p:cNvPr>
          <p:cNvSpPr txBox="1"/>
          <p:nvPr/>
        </p:nvSpPr>
        <p:spPr>
          <a:xfrm>
            <a:off x="210314" y="1461898"/>
            <a:ext cx="8453626" cy="1728999"/>
          </a:xfrm>
          <a:prstGeom prst="rect">
            <a:avLst/>
          </a:prstGeom>
          <a:noFill/>
        </p:spPr>
        <p:txBody>
          <a:bodyPr wrap="square" rtlCol="0">
            <a:spAutoFit/>
          </a:bodyPr>
          <a:lstStyle/>
          <a:p>
            <a:pPr marL="0" indent="0">
              <a:lnSpc>
                <a:spcPts val="2600"/>
              </a:lnSpc>
              <a:buNone/>
            </a:pPr>
            <a:r>
              <a:rPr lang="en-US" sz="1800" kern="0" spc="-33" dirty="0">
                <a:solidFill>
                  <a:srgbClr val="272525"/>
                </a:solidFill>
                <a:latin typeface="+mj-lt"/>
                <a:ea typeface="Inter" pitchFamily="34" charset="-122"/>
                <a:cs typeface="Inter" pitchFamily="34" charset="-120"/>
              </a:rPr>
              <a:t>Prompt engineering is the craft of designing effective inputs to guide generative AI models. Well-engineered prompts enhance output quality, maximize model capabilities, and reduce post-processing needs. Types of prompts include descriptive, instructional, and contextual, each serving different purposes in eliciting specific responses from AI models.</a:t>
            </a:r>
            <a:endParaRPr lang="en-US" sz="1800" dirty="0">
              <a:latin typeface="+mj-lt"/>
            </a:endParaRPr>
          </a:p>
        </p:txBody>
      </p:sp>
      <p:pic>
        <p:nvPicPr>
          <p:cNvPr id="2" name="Image 0" descr="preencoded.png">
            <a:extLst>
              <a:ext uri="{FF2B5EF4-FFF2-40B4-BE49-F238E27FC236}">
                <a16:creationId xmlns:a16="http://schemas.microsoft.com/office/drawing/2014/main" id="{5E6DA5DA-2AAB-E198-C3F4-AB4D98B6A27B}"/>
              </a:ext>
            </a:extLst>
          </p:cNvPr>
          <p:cNvPicPr>
            <a:picLocks noChangeAspect="1"/>
          </p:cNvPicPr>
          <p:nvPr/>
        </p:nvPicPr>
        <p:blipFill>
          <a:blip r:embed="rId3"/>
          <a:stretch>
            <a:fillRect/>
          </a:stretch>
        </p:blipFill>
        <p:spPr>
          <a:xfrm>
            <a:off x="8186704" y="821267"/>
            <a:ext cx="3793065" cy="5689598"/>
          </a:xfrm>
          <a:prstGeom prst="rect">
            <a:avLst/>
          </a:prstGeom>
        </p:spPr>
      </p:pic>
      <p:sp>
        <p:nvSpPr>
          <p:cNvPr id="5" name="Shape 2">
            <a:extLst>
              <a:ext uri="{FF2B5EF4-FFF2-40B4-BE49-F238E27FC236}">
                <a16:creationId xmlns:a16="http://schemas.microsoft.com/office/drawing/2014/main" id="{1CCF1631-D9D0-1BBC-53EE-07BB609EDBA7}"/>
              </a:ext>
            </a:extLst>
          </p:cNvPr>
          <p:cNvSpPr/>
          <p:nvPr/>
        </p:nvSpPr>
        <p:spPr>
          <a:xfrm>
            <a:off x="505625" y="3340516"/>
            <a:ext cx="470297" cy="470297"/>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6" name="Text 3">
            <a:extLst>
              <a:ext uri="{FF2B5EF4-FFF2-40B4-BE49-F238E27FC236}">
                <a16:creationId xmlns:a16="http://schemas.microsoft.com/office/drawing/2014/main" id="{1DEB56F1-5621-0ACF-BEFC-82795EAAAEB4}"/>
              </a:ext>
            </a:extLst>
          </p:cNvPr>
          <p:cNvSpPr/>
          <p:nvPr/>
        </p:nvSpPr>
        <p:spPr>
          <a:xfrm>
            <a:off x="677908" y="3418859"/>
            <a:ext cx="125730" cy="313611"/>
          </a:xfrm>
          <a:prstGeom prst="rect">
            <a:avLst/>
          </a:prstGeom>
          <a:noFill/>
          <a:ln/>
        </p:spPr>
        <p:txBody>
          <a:bodyPr wrap="none" lIns="0" tIns="0" rIns="0" bIns="0" rtlCol="0" anchor="t"/>
          <a:lstStyle/>
          <a:p>
            <a:pPr marL="0" indent="0" algn="ctr">
              <a:lnSpc>
                <a:spcPts val="2450"/>
              </a:lnSpc>
              <a:buNone/>
            </a:pPr>
            <a:r>
              <a:rPr lang="en-US" sz="1600" b="1" kern="0" spc="-74" dirty="0">
                <a:solidFill>
                  <a:srgbClr val="272525"/>
                </a:solidFill>
                <a:latin typeface="+mj-lt"/>
                <a:ea typeface="Inter Bold" pitchFamily="34" charset="-122"/>
                <a:cs typeface="Inter Bold" pitchFamily="34" charset="-120"/>
              </a:rPr>
              <a:t>1</a:t>
            </a:r>
            <a:endParaRPr lang="en-US" sz="1600" dirty="0">
              <a:latin typeface="+mj-lt"/>
            </a:endParaRPr>
          </a:p>
        </p:txBody>
      </p:sp>
      <p:sp>
        <p:nvSpPr>
          <p:cNvPr id="8" name="Text 5">
            <a:extLst>
              <a:ext uri="{FF2B5EF4-FFF2-40B4-BE49-F238E27FC236}">
                <a16:creationId xmlns:a16="http://schemas.microsoft.com/office/drawing/2014/main" id="{53DAEED8-6C3E-0E4A-D4AA-814479A8381E}"/>
              </a:ext>
            </a:extLst>
          </p:cNvPr>
          <p:cNvSpPr/>
          <p:nvPr/>
        </p:nvSpPr>
        <p:spPr>
          <a:xfrm>
            <a:off x="1113748" y="3290308"/>
            <a:ext cx="3056811" cy="1337786"/>
          </a:xfrm>
          <a:prstGeom prst="rect">
            <a:avLst/>
          </a:prstGeom>
          <a:noFill/>
          <a:ln/>
        </p:spPr>
        <p:txBody>
          <a:bodyPr wrap="square" lIns="0" tIns="0" rIns="0" bIns="0" rtlCol="0" anchor="t"/>
          <a:lstStyle/>
          <a:p>
            <a:pPr>
              <a:lnSpc>
                <a:spcPts val="2600"/>
              </a:lnSpc>
            </a:pPr>
            <a:r>
              <a:rPr lang="en-US" sz="1600" b="1" kern="0" spc="-62" dirty="0">
                <a:solidFill>
                  <a:srgbClr val="272525"/>
                </a:solidFill>
                <a:latin typeface="+mj-lt"/>
                <a:ea typeface="Inter Bold" pitchFamily="34" charset="-122"/>
                <a:cs typeface="Inter Bold" pitchFamily="34" charset="-120"/>
              </a:rPr>
              <a:t>Enhances Output Quality</a:t>
            </a:r>
            <a:endParaRPr lang="en-US" sz="1600" dirty="0">
              <a:latin typeface="+mj-lt"/>
            </a:endParaRPr>
          </a:p>
          <a:p>
            <a:pPr marL="0" indent="0">
              <a:lnSpc>
                <a:spcPts val="2600"/>
              </a:lnSpc>
              <a:buNone/>
            </a:pPr>
            <a:endParaRPr lang="en-US" sz="1600" kern="0" spc="-33" dirty="0">
              <a:solidFill>
                <a:srgbClr val="272525"/>
              </a:solidFill>
              <a:latin typeface="+mj-lt"/>
              <a:ea typeface="Inter" pitchFamily="34" charset="-122"/>
              <a:cs typeface="Inter" pitchFamily="34" charset="-120"/>
            </a:endParaRPr>
          </a:p>
          <a:p>
            <a:pPr marL="0" indent="0">
              <a:lnSpc>
                <a:spcPts val="2600"/>
              </a:lnSpc>
              <a:buNone/>
            </a:pPr>
            <a:r>
              <a:rPr lang="en-US" sz="1600" kern="0" spc="-33" dirty="0">
                <a:solidFill>
                  <a:srgbClr val="272525"/>
                </a:solidFill>
                <a:latin typeface="+mj-lt"/>
                <a:ea typeface="Inter" pitchFamily="34" charset="-122"/>
                <a:cs typeface="Inter" pitchFamily="34" charset="-120"/>
              </a:rPr>
              <a:t>Well-structured prompts reduce ambiguity, leading to more relevant and accurate responses.</a:t>
            </a:r>
            <a:endParaRPr lang="en-US" sz="1600" dirty="0">
              <a:latin typeface="+mj-lt"/>
            </a:endParaRPr>
          </a:p>
        </p:txBody>
      </p:sp>
      <p:sp>
        <p:nvSpPr>
          <p:cNvPr id="9" name="Shape 6">
            <a:extLst>
              <a:ext uri="{FF2B5EF4-FFF2-40B4-BE49-F238E27FC236}">
                <a16:creationId xmlns:a16="http://schemas.microsoft.com/office/drawing/2014/main" id="{FD5E4264-DEE4-CFB2-6063-30DAF3D6948F}"/>
              </a:ext>
            </a:extLst>
          </p:cNvPr>
          <p:cNvSpPr/>
          <p:nvPr/>
        </p:nvSpPr>
        <p:spPr>
          <a:xfrm>
            <a:off x="4450642" y="3340516"/>
            <a:ext cx="470297" cy="470297"/>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10" name="Text 7">
            <a:extLst>
              <a:ext uri="{FF2B5EF4-FFF2-40B4-BE49-F238E27FC236}">
                <a16:creationId xmlns:a16="http://schemas.microsoft.com/office/drawing/2014/main" id="{3CF0BEA8-491E-9273-975E-68F1DD2D58AE}"/>
              </a:ext>
            </a:extLst>
          </p:cNvPr>
          <p:cNvSpPr/>
          <p:nvPr/>
        </p:nvSpPr>
        <p:spPr>
          <a:xfrm>
            <a:off x="4591731" y="3418859"/>
            <a:ext cx="188000" cy="313611"/>
          </a:xfrm>
          <a:prstGeom prst="rect">
            <a:avLst/>
          </a:prstGeom>
          <a:noFill/>
          <a:ln/>
        </p:spPr>
        <p:txBody>
          <a:bodyPr wrap="none" lIns="0" tIns="0" rIns="0" bIns="0" rtlCol="0" anchor="t"/>
          <a:lstStyle/>
          <a:p>
            <a:pPr marL="0" indent="0" algn="ctr">
              <a:lnSpc>
                <a:spcPts val="2450"/>
              </a:lnSpc>
              <a:buNone/>
            </a:pPr>
            <a:r>
              <a:rPr lang="en-US" sz="1600" b="1" kern="0" spc="-74" dirty="0">
                <a:solidFill>
                  <a:srgbClr val="272525"/>
                </a:solidFill>
                <a:latin typeface="+mj-lt"/>
                <a:ea typeface="Inter Bold" pitchFamily="34" charset="-122"/>
                <a:cs typeface="Inter Bold" pitchFamily="34" charset="-120"/>
              </a:rPr>
              <a:t>2</a:t>
            </a:r>
            <a:endParaRPr lang="en-US" sz="1600" dirty="0">
              <a:latin typeface="+mj-lt"/>
            </a:endParaRPr>
          </a:p>
        </p:txBody>
      </p:sp>
      <p:sp>
        <p:nvSpPr>
          <p:cNvPr id="12" name="Text 9">
            <a:extLst>
              <a:ext uri="{FF2B5EF4-FFF2-40B4-BE49-F238E27FC236}">
                <a16:creationId xmlns:a16="http://schemas.microsoft.com/office/drawing/2014/main" id="{AF37310B-D86D-4F71-E52C-300A8514B331}"/>
              </a:ext>
            </a:extLst>
          </p:cNvPr>
          <p:cNvSpPr/>
          <p:nvPr/>
        </p:nvSpPr>
        <p:spPr>
          <a:xfrm>
            <a:off x="5129774" y="3290308"/>
            <a:ext cx="3056811" cy="668893"/>
          </a:xfrm>
          <a:prstGeom prst="rect">
            <a:avLst/>
          </a:prstGeom>
          <a:noFill/>
          <a:ln/>
        </p:spPr>
        <p:txBody>
          <a:bodyPr wrap="square" lIns="0" tIns="0" rIns="0" bIns="0" rtlCol="0" anchor="t"/>
          <a:lstStyle/>
          <a:p>
            <a:pPr>
              <a:lnSpc>
                <a:spcPts val="2600"/>
              </a:lnSpc>
            </a:pPr>
            <a:r>
              <a:rPr lang="en-US" sz="1600" b="1" kern="0" spc="-62" dirty="0">
                <a:solidFill>
                  <a:srgbClr val="272525"/>
                </a:solidFill>
                <a:latin typeface="+mj-lt"/>
                <a:ea typeface="Inter Bold" pitchFamily="34" charset="-122"/>
                <a:cs typeface="Inter Bold" pitchFamily="34" charset="-120"/>
              </a:rPr>
              <a:t>Maximizes Model Capabilities</a:t>
            </a:r>
            <a:endParaRPr lang="en-US" sz="1600" dirty="0">
              <a:latin typeface="+mj-lt"/>
            </a:endParaRPr>
          </a:p>
          <a:p>
            <a:pPr marL="0" indent="0">
              <a:lnSpc>
                <a:spcPts val="2600"/>
              </a:lnSpc>
              <a:buNone/>
            </a:pPr>
            <a:endParaRPr lang="en-US" sz="1600" kern="0" spc="-33" dirty="0">
              <a:solidFill>
                <a:srgbClr val="272525"/>
              </a:solidFill>
              <a:latin typeface="+mj-lt"/>
              <a:ea typeface="Inter" pitchFamily="34" charset="-122"/>
              <a:cs typeface="Inter" pitchFamily="34" charset="-120"/>
            </a:endParaRPr>
          </a:p>
          <a:p>
            <a:pPr marL="0" indent="0">
              <a:lnSpc>
                <a:spcPts val="2600"/>
              </a:lnSpc>
              <a:buNone/>
            </a:pPr>
            <a:r>
              <a:rPr lang="en-US" sz="1600" kern="0" spc="-33" dirty="0">
                <a:solidFill>
                  <a:srgbClr val="272525"/>
                </a:solidFill>
                <a:latin typeface="+mj-lt"/>
                <a:ea typeface="Inter" pitchFamily="34" charset="-122"/>
                <a:cs typeface="Inter" pitchFamily="34" charset="-120"/>
              </a:rPr>
              <a:t>Unlocks advanced features and capabilities within the model.</a:t>
            </a:r>
            <a:endParaRPr lang="en-US" sz="1600" dirty="0">
              <a:latin typeface="+mj-lt"/>
            </a:endParaRPr>
          </a:p>
        </p:txBody>
      </p:sp>
      <p:sp>
        <p:nvSpPr>
          <p:cNvPr id="13" name="Shape 10">
            <a:extLst>
              <a:ext uri="{FF2B5EF4-FFF2-40B4-BE49-F238E27FC236}">
                <a16:creationId xmlns:a16="http://schemas.microsoft.com/office/drawing/2014/main" id="{E99EFE8A-1E47-7378-C761-BBED69C9C2CD}"/>
              </a:ext>
            </a:extLst>
          </p:cNvPr>
          <p:cNvSpPr/>
          <p:nvPr/>
        </p:nvSpPr>
        <p:spPr>
          <a:xfrm>
            <a:off x="505625" y="5574366"/>
            <a:ext cx="470297" cy="470297"/>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14" name="Text 11">
            <a:extLst>
              <a:ext uri="{FF2B5EF4-FFF2-40B4-BE49-F238E27FC236}">
                <a16:creationId xmlns:a16="http://schemas.microsoft.com/office/drawing/2014/main" id="{0DB1ABA5-47A0-227F-8F02-CDE5D463AF11}"/>
              </a:ext>
            </a:extLst>
          </p:cNvPr>
          <p:cNvSpPr/>
          <p:nvPr/>
        </p:nvSpPr>
        <p:spPr>
          <a:xfrm>
            <a:off x="644333" y="5652709"/>
            <a:ext cx="192881" cy="313611"/>
          </a:xfrm>
          <a:prstGeom prst="rect">
            <a:avLst/>
          </a:prstGeom>
          <a:noFill/>
          <a:ln/>
        </p:spPr>
        <p:txBody>
          <a:bodyPr wrap="none" lIns="0" tIns="0" rIns="0" bIns="0" rtlCol="0" anchor="t"/>
          <a:lstStyle/>
          <a:p>
            <a:pPr marL="0" indent="0" algn="ctr">
              <a:lnSpc>
                <a:spcPts val="2450"/>
              </a:lnSpc>
              <a:buNone/>
            </a:pPr>
            <a:r>
              <a:rPr lang="en-US" sz="1600" b="1" kern="0" spc="-74" dirty="0">
                <a:solidFill>
                  <a:srgbClr val="272525"/>
                </a:solidFill>
                <a:latin typeface="+mj-lt"/>
                <a:ea typeface="Inter Bold" pitchFamily="34" charset="-122"/>
                <a:cs typeface="Inter Bold" pitchFamily="34" charset="-120"/>
              </a:rPr>
              <a:t>3</a:t>
            </a:r>
            <a:endParaRPr lang="en-US" sz="1600" dirty="0">
              <a:latin typeface="+mj-lt"/>
            </a:endParaRPr>
          </a:p>
        </p:txBody>
      </p:sp>
      <p:sp>
        <p:nvSpPr>
          <p:cNvPr id="16" name="Text 13">
            <a:extLst>
              <a:ext uri="{FF2B5EF4-FFF2-40B4-BE49-F238E27FC236}">
                <a16:creationId xmlns:a16="http://schemas.microsoft.com/office/drawing/2014/main" id="{D252411D-9611-1E7C-F2C9-75C35DD78E9E}"/>
              </a:ext>
            </a:extLst>
          </p:cNvPr>
          <p:cNvSpPr/>
          <p:nvPr/>
        </p:nvSpPr>
        <p:spPr>
          <a:xfrm>
            <a:off x="1165142" y="5226730"/>
            <a:ext cx="7001708" cy="668893"/>
          </a:xfrm>
          <a:prstGeom prst="rect">
            <a:avLst/>
          </a:prstGeom>
          <a:noFill/>
          <a:ln/>
        </p:spPr>
        <p:txBody>
          <a:bodyPr wrap="square" lIns="0" tIns="0" rIns="0" bIns="0" rtlCol="0" anchor="t"/>
          <a:lstStyle/>
          <a:p>
            <a:pPr>
              <a:lnSpc>
                <a:spcPts val="2600"/>
              </a:lnSpc>
            </a:pPr>
            <a:r>
              <a:rPr lang="en-US" sz="1600" b="1" kern="0" spc="-62" dirty="0">
                <a:solidFill>
                  <a:srgbClr val="272525"/>
                </a:solidFill>
                <a:latin typeface="+mj-lt"/>
                <a:ea typeface="Inter Bold" pitchFamily="34" charset="-122"/>
                <a:cs typeface="Inter Bold" pitchFamily="34" charset="-120"/>
              </a:rPr>
              <a:t>Reduces Post-Processing</a:t>
            </a:r>
            <a:endParaRPr lang="en-US" sz="1600" dirty="0">
              <a:latin typeface="+mj-lt"/>
            </a:endParaRPr>
          </a:p>
          <a:p>
            <a:pPr marL="0" indent="0">
              <a:lnSpc>
                <a:spcPts val="2600"/>
              </a:lnSpc>
              <a:buNone/>
            </a:pPr>
            <a:endParaRPr lang="en-US" sz="1600" kern="0" spc="-33" dirty="0">
              <a:solidFill>
                <a:srgbClr val="272525"/>
              </a:solidFill>
              <a:latin typeface="+mj-lt"/>
              <a:ea typeface="Inter" pitchFamily="34" charset="-122"/>
              <a:cs typeface="Inter" pitchFamily="34" charset="-120"/>
            </a:endParaRPr>
          </a:p>
          <a:p>
            <a:pPr marL="0" indent="0">
              <a:lnSpc>
                <a:spcPts val="2600"/>
              </a:lnSpc>
              <a:buNone/>
            </a:pPr>
            <a:r>
              <a:rPr lang="en-US" sz="1600" kern="0" spc="-33" dirty="0">
                <a:solidFill>
                  <a:srgbClr val="272525"/>
                </a:solidFill>
                <a:latin typeface="+mj-lt"/>
                <a:ea typeface="Inter" pitchFamily="34" charset="-122"/>
                <a:cs typeface="Inter" pitchFamily="34" charset="-120"/>
              </a:rPr>
              <a:t>Carefully designed prompts minimize the need for extensive editing or multiple attempts.</a:t>
            </a:r>
            <a:endParaRPr lang="en-US" sz="1600" dirty="0">
              <a:latin typeface="+mj-lt"/>
            </a:endParaRPr>
          </a:p>
        </p:txBody>
      </p:sp>
    </p:spTree>
    <p:extLst>
      <p:ext uri="{BB962C8B-B14F-4D97-AF65-F5344CB8AC3E}">
        <p14:creationId xmlns:p14="http://schemas.microsoft.com/office/powerpoint/2010/main" val="306346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A44D413-914F-0F3D-3D1C-4A6ABC96E4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DB64BB-55EC-FD8E-EEA3-EBBF02E5CFD9}"/>
              </a:ext>
            </a:extLst>
          </p:cNvPr>
          <p:cNvSpPr txBox="1"/>
          <p:nvPr/>
        </p:nvSpPr>
        <p:spPr>
          <a:xfrm>
            <a:off x="212231" y="962377"/>
            <a:ext cx="5904091" cy="400110"/>
          </a:xfrm>
          <a:prstGeom prst="rect">
            <a:avLst/>
          </a:prstGeom>
          <a:noFill/>
        </p:spPr>
        <p:txBody>
          <a:bodyPr wrap="square">
            <a:spAutoFit/>
          </a:bodyPr>
          <a:lstStyle/>
          <a:p>
            <a:r>
              <a:rPr lang="en-US" sz="2000" b="1" dirty="0">
                <a:solidFill>
                  <a:srgbClr val="213163"/>
                </a:solidFill>
              </a:rPr>
              <a:t>Best Practices for Effective Prompts</a:t>
            </a:r>
          </a:p>
        </p:txBody>
      </p:sp>
      <p:sp>
        <p:nvSpPr>
          <p:cNvPr id="4" name="TextBox 3">
            <a:extLst>
              <a:ext uri="{FF2B5EF4-FFF2-40B4-BE49-F238E27FC236}">
                <a16:creationId xmlns:a16="http://schemas.microsoft.com/office/drawing/2014/main" id="{26C0F4DE-D3AE-1FC7-77E8-BFA16EF66A42}"/>
              </a:ext>
            </a:extLst>
          </p:cNvPr>
          <p:cNvSpPr txBox="1"/>
          <p:nvPr/>
        </p:nvSpPr>
        <p:spPr>
          <a:xfrm>
            <a:off x="212231" y="1343418"/>
            <a:ext cx="8137819" cy="1754326"/>
          </a:xfrm>
          <a:prstGeom prst="rect">
            <a:avLst/>
          </a:prstGeom>
          <a:noFill/>
        </p:spPr>
        <p:txBody>
          <a:bodyPr wrap="square" rtlCol="0">
            <a:spAutoFit/>
          </a:bodyPr>
          <a:lstStyle/>
          <a:p>
            <a:pPr algn="just">
              <a:spcAft>
                <a:spcPts val="800"/>
              </a:spcAft>
            </a:pPr>
            <a:r>
              <a:rPr lang="en-US" sz="1800" dirty="0">
                <a:latin typeface="+mn-lt"/>
              </a:rPr>
              <a:t>To create effective prompts, follow these key strategies: Be specific to push the model closer to desired outputs. Use context to help the model understand the purpose or target audience. Test and refine prompts through iterations. Guide the model's style and tone for appropriate responses. These practices help harness the full potential of generative models across various applications.</a:t>
            </a:r>
          </a:p>
        </p:txBody>
      </p:sp>
      <p:pic>
        <p:nvPicPr>
          <p:cNvPr id="2" name="Image 0" descr="preencoded.png">
            <a:extLst>
              <a:ext uri="{FF2B5EF4-FFF2-40B4-BE49-F238E27FC236}">
                <a16:creationId xmlns:a16="http://schemas.microsoft.com/office/drawing/2014/main" id="{81F0348E-8B09-2DD2-1D0C-4852A717BED1}"/>
              </a:ext>
            </a:extLst>
          </p:cNvPr>
          <p:cNvPicPr>
            <a:picLocks noChangeAspect="1"/>
          </p:cNvPicPr>
          <p:nvPr/>
        </p:nvPicPr>
        <p:blipFill>
          <a:blip r:embed="rId3"/>
          <a:stretch>
            <a:fillRect/>
          </a:stretch>
        </p:blipFill>
        <p:spPr>
          <a:xfrm>
            <a:off x="8487269" y="1262481"/>
            <a:ext cx="3492500" cy="5238750"/>
          </a:xfrm>
          <a:prstGeom prst="rect">
            <a:avLst/>
          </a:prstGeom>
        </p:spPr>
      </p:pic>
      <p:sp>
        <p:nvSpPr>
          <p:cNvPr id="5" name="Shape 3">
            <a:extLst>
              <a:ext uri="{FF2B5EF4-FFF2-40B4-BE49-F238E27FC236}">
                <a16:creationId xmlns:a16="http://schemas.microsoft.com/office/drawing/2014/main" id="{EE700043-AF45-BD0C-D6FB-33C5A7BEAA5F}"/>
              </a:ext>
            </a:extLst>
          </p:cNvPr>
          <p:cNvSpPr/>
          <p:nvPr/>
        </p:nvSpPr>
        <p:spPr>
          <a:xfrm>
            <a:off x="1053048" y="3277910"/>
            <a:ext cx="614839" cy="22860"/>
          </a:xfrm>
          <a:prstGeom prst="roundRect">
            <a:avLst>
              <a:gd name="adj" fmla="val 322772"/>
            </a:avLst>
          </a:prstGeom>
          <a:solidFill>
            <a:srgbClr val="C0C1D7"/>
          </a:solidFill>
          <a:ln/>
        </p:spPr>
        <p:txBody>
          <a:bodyPr/>
          <a:lstStyle/>
          <a:p>
            <a:endParaRPr lang="en-IN"/>
          </a:p>
        </p:txBody>
      </p:sp>
      <p:sp>
        <p:nvSpPr>
          <p:cNvPr id="6" name="Shape 4">
            <a:extLst>
              <a:ext uri="{FF2B5EF4-FFF2-40B4-BE49-F238E27FC236}">
                <a16:creationId xmlns:a16="http://schemas.microsoft.com/office/drawing/2014/main" id="{9D7B0DA0-167F-60E3-A9B7-92D8E99EC27C}"/>
              </a:ext>
            </a:extLst>
          </p:cNvPr>
          <p:cNvSpPr/>
          <p:nvPr/>
        </p:nvSpPr>
        <p:spPr>
          <a:xfrm>
            <a:off x="680740" y="3091815"/>
            <a:ext cx="395168" cy="395168"/>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7" name="Text 5">
            <a:extLst>
              <a:ext uri="{FF2B5EF4-FFF2-40B4-BE49-F238E27FC236}">
                <a16:creationId xmlns:a16="http://schemas.microsoft.com/office/drawing/2014/main" id="{A3DD403D-0D3B-69A1-B600-0392276D632D}"/>
              </a:ext>
            </a:extLst>
          </p:cNvPr>
          <p:cNvSpPr/>
          <p:nvPr/>
        </p:nvSpPr>
        <p:spPr>
          <a:xfrm>
            <a:off x="825401" y="3157657"/>
            <a:ext cx="105728" cy="263485"/>
          </a:xfrm>
          <a:prstGeom prst="rect">
            <a:avLst/>
          </a:prstGeom>
          <a:noFill/>
          <a:ln/>
        </p:spPr>
        <p:txBody>
          <a:bodyPr wrap="none" lIns="0" tIns="0" rIns="0" bIns="0" rtlCol="0" anchor="t"/>
          <a:lstStyle/>
          <a:p>
            <a:pPr marL="0" indent="0" algn="ctr">
              <a:lnSpc>
                <a:spcPts val="2050"/>
              </a:lnSpc>
              <a:buNone/>
            </a:pPr>
            <a:r>
              <a:rPr lang="en-US" sz="2050" b="1" kern="0" spc="-62" dirty="0">
                <a:solidFill>
                  <a:srgbClr val="272525"/>
                </a:solidFill>
                <a:latin typeface="Inter Bold" pitchFamily="34" charset="0"/>
                <a:ea typeface="Inter Bold" pitchFamily="34" charset="-122"/>
                <a:cs typeface="Inter Bold" pitchFamily="34" charset="-120"/>
              </a:rPr>
              <a:t>1</a:t>
            </a:r>
            <a:endParaRPr lang="en-US" sz="2050" dirty="0"/>
          </a:p>
        </p:txBody>
      </p:sp>
      <p:sp>
        <p:nvSpPr>
          <p:cNvPr id="9" name="Text 7">
            <a:extLst>
              <a:ext uri="{FF2B5EF4-FFF2-40B4-BE49-F238E27FC236}">
                <a16:creationId xmlns:a16="http://schemas.microsoft.com/office/drawing/2014/main" id="{3AC0C7FC-1180-7249-33D1-F05DFE81AAF2}"/>
              </a:ext>
            </a:extLst>
          </p:cNvPr>
          <p:cNvSpPr/>
          <p:nvPr/>
        </p:nvSpPr>
        <p:spPr>
          <a:xfrm>
            <a:off x="1795250" y="3107123"/>
            <a:ext cx="6114746" cy="3613836"/>
          </a:xfrm>
          <a:prstGeom prst="rect">
            <a:avLst/>
          </a:prstGeom>
          <a:noFill/>
          <a:ln/>
        </p:spPr>
        <p:txBody>
          <a:bodyPr wrap="none" lIns="0" tIns="0" rIns="0" bIns="0" rtlCol="0" anchor="t"/>
          <a:lstStyle/>
          <a:p>
            <a:pPr>
              <a:lnSpc>
                <a:spcPts val="2200"/>
              </a:lnSpc>
            </a:pPr>
            <a:r>
              <a:rPr lang="en-US" sz="1800" b="1" kern="0" spc="-52" dirty="0">
                <a:solidFill>
                  <a:srgbClr val="272525"/>
                </a:solidFill>
                <a:latin typeface="+mj-lt"/>
                <a:ea typeface="Inter Bold" pitchFamily="34" charset="-122"/>
                <a:cs typeface="Inter Bold" pitchFamily="34" charset="-120"/>
              </a:rPr>
              <a:t>Be Specific: </a:t>
            </a:r>
            <a:r>
              <a:rPr lang="en-US" sz="1800" kern="0" spc="-28" dirty="0">
                <a:solidFill>
                  <a:srgbClr val="272525"/>
                </a:solidFill>
                <a:latin typeface="+mj-lt"/>
                <a:ea typeface="Inter" pitchFamily="34" charset="-122"/>
                <a:cs typeface="Inter" pitchFamily="34" charset="-120"/>
              </a:rPr>
              <a:t>Use targeted prompts instead of vague ones to </a:t>
            </a:r>
          </a:p>
          <a:p>
            <a:pPr>
              <a:lnSpc>
                <a:spcPts val="2200"/>
              </a:lnSpc>
            </a:pPr>
            <a:r>
              <a:rPr lang="en-US" sz="1800" kern="0" spc="-28" dirty="0">
                <a:solidFill>
                  <a:srgbClr val="272525"/>
                </a:solidFill>
                <a:latin typeface="+mj-lt"/>
                <a:ea typeface="Inter" pitchFamily="34" charset="-122"/>
                <a:cs typeface="Inter" pitchFamily="34" charset="-120"/>
              </a:rPr>
              <a:t>get more relevant responses.</a:t>
            </a:r>
          </a:p>
          <a:p>
            <a:pPr>
              <a:lnSpc>
                <a:spcPts val="2200"/>
              </a:lnSpc>
            </a:pPr>
            <a:endParaRPr lang="en-US" sz="1800" b="1" kern="0" spc="-52" dirty="0">
              <a:solidFill>
                <a:srgbClr val="272525"/>
              </a:solidFill>
              <a:latin typeface="+mj-lt"/>
              <a:ea typeface="Inter Bold" pitchFamily="34" charset="-122"/>
              <a:cs typeface="Inter Bold" pitchFamily="34" charset="-120"/>
            </a:endParaRPr>
          </a:p>
          <a:p>
            <a:pPr>
              <a:lnSpc>
                <a:spcPts val="2200"/>
              </a:lnSpc>
            </a:pPr>
            <a:r>
              <a:rPr lang="en-US" sz="1800" b="1" kern="0" spc="-52" dirty="0">
                <a:solidFill>
                  <a:srgbClr val="272525"/>
                </a:solidFill>
                <a:latin typeface="+mj-lt"/>
                <a:ea typeface="Inter Bold" pitchFamily="34" charset="-122"/>
                <a:cs typeface="Inter Bold" pitchFamily="34" charset="-120"/>
              </a:rPr>
              <a:t>Use Context: </a:t>
            </a:r>
            <a:r>
              <a:rPr lang="en-US" sz="1800" kern="0" spc="-28" dirty="0">
                <a:solidFill>
                  <a:srgbClr val="272525"/>
                </a:solidFill>
                <a:latin typeface="+mj-lt"/>
                <a:ea typeface="Inter" pitchFamily="34" charset="-122"/>
                <a:cs typeface="Inter" pitchFamily="34" charset="-120"/>
              </a:rPr>
              <a:t>Provide background information to help the </a:t>
            </a:r>
          </a:p>
          <a:p>
            <a:pPr>
              <a:lnSpc>
                <a:spcPts val="2200"/>
              </a:lnSpc>
            </a:pPr>
            <a:r>
              <a:rPr lang="en-US" sz="1800" kern="0" spc="-28" dirty="0">
                <a:solidFill>
                  <a:srgbClr val="272525"/>
                </a:solidFill>
                <a:latin typeface="+mj-lt"/>
                <a:ea typeface="Inter" pitchFamily="34" charset="-122"/>
                <a:cs typeface="Inter" pitchFamily="34" charset="-120"/>
              </a:rPr>
              <a:t>model understand  the purpose.</a:t>
            </a:r>
          </a:p>
          <a:p>
            <a:pPr>
              <a:lnSpc>
                <a:spcPts val="2200"/>
              </a:lnSpc>
            </a:pPr>
            <a:endParaRPr lang="en-US" sz="1800" kern="0" spc="-28" dirty="0">
              <a:solidFill>
                <a:srgbClr val="272525"/>
              </a:solidFill>
              <a:latin typeface="+mj-lt"/>
              <a:ea typeface="Inter" pitchFamily="34" charset="-122"/>
              <a:cs typeface="Inter" pitchFamily="34" charset="-120"/>
            </a:endParaRPr>
          </a:p>
          <a:p>
            <a:pPr>
              <a:lnSpc>
                <a:spcPts val="2200"/>
              </a:lnSpc>
            </a:pPr>
            <a:r>
              <a:rPr lang="en-US" sz="1800" b="1" kern="0" spc="-52" dirty="0">
                <a:solidFill>
                  <a:srgbClr val="272525"/>
                </a:solidFill>
                <a:latin typeface="+mj-lt"/>
                <a:ea typeface="Inter Bold" pitchFamily="34" charset="-122"/>
                <a:cs typeface="Inter Bold" pitchFamily="34" charset="-120"/>
              </a:rPr>
              <a:t>Test and Refine: </a:t>
            </a:r>
            <a:r>
              <a:rPr lang="en-US" sz="1800" kern="0" spc="-28" dirty="0">
                <a:solidFill>
                  <a:srgbClr val="272525"/>
                </a:solidFill>
                <a:latin typeface="+mj-lt"/>
                <a:ea typeface="Inter" pitchFamily="34" charset="-122"/>
                <a:cs typeface="Inter" pitchFamily="34" charset="-120"/>
              </a:rPr>
              <a:t>Iterate and fine-tune prompts to improve </a:t>
            </a:r>
          </a:p>
          <a:p>
            <a:pPr>
              <a:lnSpc>
                <a:spcPts val="2200"/>
              </a:lnSpc>
            </a:pPr>
            <a:r>
              <a:rPr lang="en-US" sz="1800" kern="0" spc="-28" dirty="0">
                <a:solidFill>
                  <a:srgbClr val="272525"/>
                </a:solidFill>
                <a:latin typeface="+mj-lt"/>
                <a:ea typeface="Inter" pitchFamily="34" charset="-122"/>
                <a:cs typeface="Inter" pitchFamily="34" charset="-120"/>
              </a:rPr>
              <a:t>output quality.</a:t>
            </a:r>
          </a:p>
          <a:p>
            <a:pPr>
              <a:lnSpc>
                <a:spcPts val="2200"/>
              </a:lnSpc>
            </a:pPr>
            <a:endParaRPr lang="en-US" sz="1800" dirty="0">
              <a:latin typeface="+mj-lt"/>
            </a:endParaRPr>
          </a:p>
          <a:p>
            <a:pPr>
              <a:lnSpc>
                <a:spcPts val="2200"/>
              </a:lnSpc>
            </a:pPr>
            <a:r>
              <a:rPr lang="en-US" sz="1800" b="1" kern="0" spc="-52" dirty="0">
                <a:solidFill>
                  <a:srgbClr val="272525"/>
                </a:solidFill>
                <a:latin typeface="+mj-lt"/>
                <a:ea typeface="Inter Bold" pitchFamily="34" charset="-122"/>
                <a:cs typeface="Inter Bold" pitchFamily="34" charset="-120"/>
              </a:rPr>
              <a:t>Guide Style and Tone” </a:t>
            </a:r>
            <a:r>
              <a:rPr lang="en-US" sz="1800" kern="0" spc="-28" dirty="0">
                <a:solidFill>
                  <a:srgbClr val="272525"/>
                </a:solidFill>
                <a:latin typeface="+mj-lt"/>
                <a:ea typeface="Inter" pitchFamily="34" charset="-122"/>
                <a:cs typeface="Inter" pitchFamily="34" charset="-120"/>
              </a:rPr>
              <a:t>Encourage the model to adjust its </a:t>
            </a:r>
          </a:p>
          <a:p>
            <a:pPr>
              <a:lnSpc>
                <a:spcPts val="2200"/>
              </a:lnSpc>
            </a:pPr>
            <a:r>
              <a:rPr lang="en-US" sz="1800" kern="0" spc="-28" dirty="0">
                <a:solidFill>
                  <a:srgbClr val="272525"/>
                </a:solidFill>
                <a:latin typeface="+mj-lt"/>
                <a:ea typeface="Inter" pitchFamily="34" charset="-122"/>
                <a:cs typeface="Inter" pitchFamily="34" charset="-120"/>
              </a:rPr>
              <a:t>style for different applications.</a:t>
            </a:r>
            <a:endParaRPr lang="en-US" sz="1800" dirty="0">
              <a:latin typeface="+mj-lt"/>
            </a:endParaRPr>
          </a:p>
          <a:p>
            <a:pPr>
              <a:lnSpc>
                <a:spcPts val="2200"/>
              </a:lnSpc>
            </a:pPr>
            <a:endParaRPr lang="en-US" sz="1800" dirty="0">
              <a:latin typeface="+mj-lt"/>
            </a:endParaRPr>
          </a:p>
          <a:p>
            <a:pPr>
              <a:lnSpc>
                <a:spcPts val="2200"/>
              </a:lnSpc>
            </a:pPr>
            <a:endParaRPr lang="en-US" sz="1800" dirty="0">
              <a:latin typeface="+mj-lt"/>
            </a:endParaRPr>
          </a:p>
          <a:p>
            <a:pPr>
              <a:lnSpc>
                <a:spcPts val="2200"/>
              </a:lnSpc>
            </a:pPr>
            <a:endParaRPr lang="en-US" sz="1800" dirty="0">
              <a:latin typeface="+mj-lt"/>
            </a:endParaRPr>
          </a:p>
          <a:p>
            <a:pPr>
              <a:lnSpc>
                <a:spcPts val="2200"/>
              </a:lnSpc>
            </a:pPr>
            <a:endParaRPr lang="en-US" sz="1800" dirty="0">
              <a:latin typeface="+mj-lt"/>
            </a:endParaRPr>
          </a:p>
          <a:p>
            <a:pPr marL="0" indent="0" algn="l">
              <a:lnSpc>
                <a:spcPts val="2200"/>
              </a:lnSpc>
              <a:buNone/>
            </a:pPr>
            <a:endParaRPr lang="en-US" sz="1800" dirty="0">
              <a:latin typeface="+mj-lt"/>
            </a:endParaRPr>
          </a:p>
        </p:txBody>
      </p:sp>
      <p:sp>
        <p:nvSpPr>
          <p:cNvPr id="10" name="Shape 8">
            <a:extLst>
              <a:ext uri="{FF2B5EF4-FFF2-40B4-BE49-F238E27FC236}">
                <a16:creationId xmlns:a16="http://schemas.microsoft.com/office/drawing/2014/main" id="{E3762A3A-B6BB-08C3-1E42-7FF9FB01A007}"/>
              </a:ext>
            </a:extLst>
          </p:cNvPr>
          <p:cNvSpPr/>
          <p:nvPr/>
        </p:nvSpPr>
        <p:spPr>
          <a:xfrm>
            <a:off x="1065729" y="4188984"/>
            <a:ext cx="614839" cy="22860"/>
          </a:xfrm>
          <a:prstGeom prst="roundRect">
            <a:avLst>
              <a:gd name="adj" fmla="val 322772"/>
            </a:avLst>
          </a:prstGeom>
          <a:solidFill>
            <a:srgbClr val="C0C1D7"/>
          </a:solidFill>
          <a:ln/>
        </p:spPr>
        <p:txBody>
          <a:bodyPr/>
          <a:lstStyle/>
          <a:p>
            <a:endParaRPr lang="en-IN"/>
          </a:p>
        </p:txBody>
      </p:sp>
      <p:sp>
        <p:nvSpPr>
          <p:cNvPr id="11" name="Shape 9">
            <a:extLst>
              <a:ext uri="{FF2B5EF4-FFF2-40B4-BE49-F238E27FC236}">
                <a16:creationId xmlns:a16="http://schemas.microsoft.com/office/drawing/2014/main" id="{ACC0DEC0-1F06-6305-B83D-909386E84D55}"/>
              </a:ext>
            </a:extLst>
          </p:cNvPr>
          <p:cNvSpPr/>
          <p:nvPr/>
        </p:nvSpPr>
        <p:spPr>
          <a:xfrm>
            <a:off x="684067" y="3987173"/>
            <a:ext cx="395168" cy="395168"/>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2" name="Text 10">
            <a:extLst>
              <a:ext uri="{FF2B5EF4-FFF2-40B4-BE49-F238E27FC236}">
                <a16:creationId xmlns:a16="http://schemas.microsoft.com/office/drawing/2014/main" id="{2A8D3AEE-6907-BA76-6BD7-AA90CFFA4B21}"/>
              </a:ext>
            </a:extLst>
          </p:cNvPr>
          <p:cNvSpPr/>
          <p:nvPr/>
        </p:nvSpPr>
        <p:spPr>
          <a:xfrm>
            <a:off x="811888" y="4068731"/>
            <a:ext cx="158115" cy="263485"/>
          </a:xfrm>
          <a:prstGeom prst="rect">
            <a:avLst/>
          </a:prstGeom>
          <a:noFill/>
          <a:ln/>
        </p:spPr>
        <p:txBody>
          <a:bodyPr wrap="none" lIns="0" tIns="0" rIns="0" bIns="0" rtlCol="0" anchor="t"/>
          <a:lstStyle/>
          <a:p>
            <a:pPr marL="0" indent="0" algn="ctr">
              <a:lnSpc>
                <a:spcPts val="2050"/>
              </a:lnSpc>
              <a:buNone/>
            </a:pPr>
            <a:r>
              <a:rPr lang="en-US" sz="2050" b="1" kern="0" spc="-62" dirty="0">
                <a:solidFill>
                  <a:srgbClr val="272525"/>
                </a:solidFill>
                <a:latin typeface="Inter Bold" pitchFamily="34" charset="0"/>
                <a:ea typeface="Inter Bold" pitchFamily="34" charset="-122"/>
                <a:cs typeface="Inter Bold" pitchFamily="34" charset="-120"/>
              </a:rPr>
              <a:t>2</a:t>
            </a:r>
            <a:endParaRPr lang="en-US" sz="2050" dirty="0"/>
          </a:p>
        </p:txBody>
      </p:sp>
      <p:sp>
        <p:nvSpPr>
          <p:cNvPr id="15" name="Shape 13">
            <a:extLst>
              <a:ext uri="{FF2B5EF4-FFF2-40B4-BE49-F238E27FC236}">
                <a16:creationId xmlns:a16="http://schemas.microsoft.com/office/drawing/2014/main" id="{8419DCBC-8F0E-C99B-1DC8-443FC8584846}"/>
              </a:ext>
            </a:extLst>
          </p:cNvPr>
          <p:cNvSpPr/>
          <p:nvPr/>
        </p:nvSpPr>
        <p:spPr>
          <a:xfrm>
            <a:off x="1067753" y="5024753"/>
            <a:ext cx="614839" cy="22860"/>
          </a:xfrm>
          <a:prstGeom prst="roundRect">
            <a:avLst>
              <a:gd name="adj" fmla="val 322772"/>
            </a:avLst>
          </a:prstGeom>
          <a:solidFill>
            <a:srgbClr val="C0C1D7"/>
          </a:solidFill>
          <a:ln/>
        </p:spPr>
        <p:txBody>
          <a:bodyPr/>
          <a:lstStyle/>
          <a:p>
            <a:endParaRPr lang="en-IN"/>
          </a:p>
        </p:txBody>
      </p:sp>
      <p:sp>
        <p:nvSpPr>
          <p:cNvPr id="16" name="Shape 14">
            <a:extLst>
              <a:ext uri="{FF2B5EF4-FFF2-40B4-BE49-F238E27FC236}">
                <a16:creationId xmlns:a16="http://schemas.microsoft.com/office/drawing/2014/main" id="{4C37627D-9592-C1A5-9802-B89F70885C55}"/>
              </a:ext>
            </a:extLst>
          </p:cNvPr>
          <p:cNvSpPr/>
          <p:nvPr/>
        </p:nvSpPr>
        <p:spPr>
          <a:xfrm>
            <a:off x="695445" y="4838658"/>
            <a:ext cx="395168" cy="395168"/>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7" name="Text 15">
            <a:extLst>
              <a:ext uri="{FF2B5EF4-FFF2-40B4-BE49-F238E27FC236}">
                <a16:creationId xmlns:a16="http://schemas.microsoft.com/office/drawing/2014/main" id="{430CF42C-82CA-D97E-B1D0-753556C04EF5}"/>
              </a:ext>
            </a:extLst>
          </p:cNvPr>
          <p:cNvSpPr/>
          <p:nvPr/>
        </p:nvSpPr>
        <p:spPr>
          <a:xfrm>
            <a:off x="811888" y="4904500"/>
            <a:ext cx="162282" cy="263485"/>
          </a:xfrm>
          <a:prstGeom prst="rect">
            <a:avLst/>
          </a:prstGeom>
          <a:noFill/>
          <a:ln/>
        </p:spPr>
        <p:txBody>
          <a:bodyPr wrap="none" lIns="0" tIns="0" rIns="0" bIns="0" rtlCol="0" anchor="t"/>
          <a:lstStyle/>
          <a:p>
            <a:pPr marL="0" indent="0" algn="ctr">
              <a:lnSpc>
                <a:spcPts val="2050"/>
              </a:lnSpc>
              <a:buNone/>
            </a:pPr>
            <a:r>
              <a:rPr lang="en-US" sz="2050" b="1" kern="0" spc="-62" dirty="0">
                <a:solidFill>
                  <a:srgbClr val="272525"/>
                </a:solidFill>
                <a:latin typeface="Inter Bold" pitchFamily="34" charset="0"/>
                <a:ea typeface="Inter Bold" pitchFamily="34" charset="-122"/>
                <a:cs typeface="Inter Bold" pitchFamily="34" charset="-120"/>
              </a:rPr>
              <a:t>3</a:t>
            </a:r>
            <a:endParaRPr lang="en-US" sz="2050" dirty="0"/>
          </a:p>
        </p:txBody>
      </p:sp>
      <p:sp>
        <p:nvSpPr>
          <p:cNvPr id="20" name="Shape 18">
            <a:extLst>
              <a:ext uri="{FF2B5EF4-FFF2-40B4-BE49-F238E27FC236}">
                <a16:creationId xmlns:a16="http://schemas.microsoft.com/office/drawing/2014/main" id="{2C18C46F-2A2A-1DFC-5B12-1D84FEB58F7A}"/>
              </a:ext>
            </a:extLst>
          </p:cNvPr>
          <p:cNvSpPr/>
          <p:nvPr/>
        </p:nvSpPr>
        <p:spPr>
          <a:xfrm>
            <a:off x="1067753" y="5860241"/>
            <a:ext cx="614839" cy="22860"/>
          </a:xfrm>
          <a:prstGeom prst="roundRect">
            <a:avLst>
              <a:gd name="adj" fmla="val 322772"/>
            </a:avLst>
          </a:prstGeom>
          <a:solidFill>
            <a:srgbClr val="C0C1D7"/>
          </a:solidFill>
          <a:ln/>
        </p:spPr>
        <p:txBody>
          <a:bodyPr/>
          <a:lstStyle/>
          <a:p>
            <a:endParaRPr lang="en-IN"/>
          </a:p>
        </p:txBody>
      </p:sp>
      <p:sp>
        <p:nvSpPr>
          <p:cNvPr id="21" name="Shape 19">
            <a:extLst>
              <a:ext uri="{FF2B5EF4-FFF2-40B4-BE49-F238E27FC236}">
                <a16:creationId xmlns:a16="http://schemas.microsoft.com/office/drawing/2014/main" id="{1D042463-8FCE-6C74-34CC-1A6431DC1954}"/>
              </a:ext>
            </a:extLst>
          </p:cNvPr>
          <p:cNvSpPr/>
          <p:nvPr/>
        </p:nvSpPr>
        <p:spPr>
          <a:xfrm>
            <a:off x="695445" y="5674147"/>
            <a:ext cx="395168" cy="395168"/>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22" name="Text 20">
            <a:extLst>
              <a:ext uri="{FF2B5EF4-FFF2-40B4-BE49-F238E27FC236}">
                <a16:creationId xmlns:a16="http://schemas.microsoft.com/office/drawing/2014/main" id="{36123C08-0D06-A814-F47F-610DEB0CEB59}"/>
              </a:ext>
            </a:extLst>
          </p:cNvPr>
          <p:cNvSpPr/>
          <p:nvPr/>
        </p:nvSpPr>
        <p:spPr>
          <a:xfrm>
            <a:off x="807840" y="5739988"/>
            <a:ext cx="170378" cy="263485"/>
          </a:xfrm>
          <a:prstGeom prst="rect">
            <a:avLst/>
          </a:prstGeom>
          <a:noFill/>
          <a:ln/>
        </p:spPr>
        <p:txBody>
          <a:bodyPr wrap="none" lIns="0" tIns="0" rIns="0" bIns="0" rtlCol="0" anchor="t"/>
          <a:lstStyle/>
          <a:p>
            <a:pPr marL="0" indent="0" algn="ctr">
              <a:lnSpc>
                <a:spcPts val="2050"/>
              </a:lnSpc>
              <a:buNone/>
            </a:pPr>
            <a:r>
              <a:rPr lang="en-US" sz="2050" b="1" kern="0" spc="-62" dirty="0">
                <a:solidFill>
                  <a:srgbClr val="272525"/>
                </a:solidFill>
                <a:latin typeface="Inter Bold" pitchFamily="34" charset="0"/>
                <a:ea typeface="Inter Bold" pitchFamily="34" charset="-122"/>
                <a:cs typeface="Inter Bold" pitchFamily="34" charset="-120"/>
              </a:rPr>
              <a:t>4</a:t>
            </a:r>
            <a:endParaRPr lang="en-US" sz="2050" dirty="0"/>
          </a:p>
        </p:txBody>
      </p:sp>
    </p:spTree>
    <p:extLst>
      <p:ext uri="{BB962C8B-B14F-4D97-AF65-F5344CB8AC3E}">
        <p14:creationId xmlns:p14="http://schemas.microsoft.com/office/powerpoint/2010/main" val="263342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49A4F81-6DD6-35E8-E251-0C6F9EE0A0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372E9D-00F2-C393-2D1C-05AFDCC3A2E4}"/>
              </a:ext>
            </a:extLst>
          </p:cNvPr>
          <p:cNvSpPr txBox="1"/>
          <p:nvPr/>
        </p:nvSpPr>
        <p:spPr>
          <a:xfrm>
            <a:off x="212231" y="962377"/>
            <a:ext cx="5904091" cy="400110"/>
          </a:xfrm>
          <a:prstGeom prst="rect">
            <a:avLst/>
          </a:prstGeom>
          <a:noFill/>
        </p:spPr>
        <p:txBody>
          <a:bodyPr wrap="square">
            <a:spAutoFit/>
          </a:bodyPr>
          <a:lstStyle/>
          <a:p>
            <a:r>
              <a:rPr lang="en-US" sz="2000" b="1" dirty="0">
                <a:solidFill>
                  <a:srgbClr val="213163"/>
                </a:solidFill>
              </a:rPr>
              <a:t>Large Language Models (LLMs): An Overview</a:t>
            </a:r>
          </a:p>
        </p:txBody>
      </p:sp>
      <p:sp>
        <p:nvSpPr>
          <p:cNvPr id="4" name="TextBox 3">
            <a:extLst>
              <a:ext uri="{FF2B5EF4-FFF2-40B4-BE49-F238E27FC236}">
                <a16:creationId xmlns:a16="http://schemas.microsoft.com/office/drawing/2014/main" id="{C2320D68-DC39-EBBE-83C4-C0849667D200}"/>
              </a:ext>
            </a:extLst>
          </p:cNvPr>
          <p:cNvSpPr txBox="1"/>
          <p:nvPr/>
        </p:nvSpPr>
        <p:spPr>
          <a:xfrm>
            <a:off x="210313" y="1589301"/>
            <a:ext cx="11439819" cy="1200329"/>
          </a:xfrm>
          <a:prstGeom prst="rect">
            <a:avLst/>
          </a:prstGeom>
          <a:noFill/>
        </p:spPr>
        <p:txBody>
          <a:bodyPr wrap="square" rtlCol="0">
            <a:spAutoFit/>
          </a:bodyPr>
          <a:lstStyle/>
          <a:p>
            <a:pPr>
              <a:spcAft>
                <a:spcPts val="800"/>
              </a:spcAft>
            </a:pPr>
            <a:r>
              <a:rPr lang="en-US" sz="1800" dirty="0">
                <a:latin typeface="+mn-lt"/>
              </a:rPr>
              <a:t>Large Language Models (LLMs) like GPT-4, BERT, and </a:t>
            </a:r>
            <a:r>
              <a:rPr lang="en-US" sz="1800" dirty="0" err="1">
                <a:latin typeface="+mn-lt"/>
              </a:rPr>
              <a:t>PaLM</a:t>
            </a:r>
            <a:r>
              <a:rPr lang="en-US" sz="1800" dirty="0">
                <a:latin typeface="+mn-lt"/>
              </a:rPr>
              <a:t> represent the forefront of natural language processing. These neural networks, trained on vast amounts of text data, can interpret, generate, and analyze human language with remarkable accuracy. LLMs learn to understand complex patterns, contexts, and nuances, enabling them to generalize and respond to various prompts effectively.</a:t>
            </a:r>
          </a:p>
        </p:txBody>
      </p:sp>
      <p:sp>
        <p:nvSpPr>
          <p:cNvPr id="5" name="Text 3">
            <a:extLst>
              <a:ext uri="{FF2B5EF4-FFF2-40B4-BE49-F238E27FC236}">
                <a16:creationId xmlns:a16="http://schemas.microsoft.com/office/drawing/2014/main" id="{50DA4B35-D5B4-9668-66DA-14F1F55823BB}"/>
              </a:ext>
            </a:extLst>
          </p:cNvPr>
          <p:cNvSpPr/>
          <p:nvPr/>
        </p:nvSpPr>
        <p:spPr>
          <a:xfrm>
            <a:off x="541868" y="3016444"/>
            <a:ext cx="3597275" cy="1088708"/>
          </a:xfrm>
          <a:prstGeom prst="rect">
            <a:avLst/>
          </a:prstGeom>
          <a:noFill/>
          <a:ln/>
        </p:spPr>
        <p:txBody>
          <a:bodyPr wrap="square" lIns="0" tIns="0" rIns="0" bIns="0" rtlCol="0" anchor="t"/>
          <a:lstStyle/>
          <a:p>
            <a:pPr>
              <a:lnSpc>
                <a:spcPts val="2850"/>
              </a:lnSpc>
            </a:pPr>
            <a:r>
              <a:rPr lang="en-US" sz="1800" b="1" kern="0" spc="-67" dirty="0">
                <a:solidFill>
                  <a:srgbClr val="000000"/>
                </a:solidFill>
                <a:latin typeface="+mj-lt"/>
                <a:ea typeface="Inter Bold" pitchFamily="34" charset="-122"/>
                <a:cs typeface="Inter Bold" pitchFamily="34" charset="-120"/>
              </a:rPr>
              <a:t>GPT-4</a:t>
            </a:r>
            <a:endParaRPr lang="en-US" sz="1800" dirty="0">
              <a:latin typeface="+mj-lt"/>
            </a:endParaRPr>
          </a:p>
          <a:p>
            <a:pPr marL="0" indent="0">
              <a:lnSpc>
                <a:spcPts val="2850"/>
              </a:lnSpc>
              <a:buNone/>
            </a:pPr>
            <a:endParaRPr lang="en-US" sz="1800" kern="0" spc="-36" dirty="0">
              <a:solidFill>
                <a:srgbClr val="272525"/>
              </a:solidFill>
              <a:latin typeface="+mj-lt"/>
              <a:ea typeface="Inter" pitchFamily="34" charset="-122"/>
              <a:cs typeface="Inter" pitchFamily="34" charset="-120"/>
            </a:endParaRPr>
          </a:p>
          <a:p>
            <a:pPr marL="0" indent="0">
              <a:lnSpc>
                <a:spcPts val="2850"/>
              </a:lnSpc>
              <a:buNone/>
            </a:pPr>
            <a:r>
              <a:rPr lang="en-US" sz="1800" kern="0" spc="-36" dirty="0">
                <a:solidFill>
                  <a:srgbClr val="272525"/>
                </a:solidFill>
                <a:latin typeface="+mj-lt"/>
                <a:ea typeface="Inter" pitchFamily="34" charset="-122"/>
                <a:cs typeface="Inter" pitchFamily="34" charset="-120"/>
              </a:rPr>
              <a:t>Advanced text generation and nuanced understanding, versatile across applications.</a:t>
            </a:r>
            <a:endParaRPr lang="en-US" sz="1800" dirty="0">
              <a:latin typeface="+mj-lt"/>
            </a:endParaRPr>
          </a:p>
        </p:txBody>
      </p:sp>
      <p:sp>
        <p:nvSpPr>
          <p:cNvPr id="7" name="Text 5">
            <a:extLst>
              <a:ext uri="{FF2B5EF4-FFF2-40B4-BE49-F238E27FC236}">
                <a16:creationId xmlns:a16="http://schemas.microsoft.com/office/drawing/2014/main" id="{2737D9C0-9CFA-348D-61E7-9A54458164D0}"/>
              </a:ext>
            </a:extLst>
          </p:cNvPr>
          <p:cNvSpPr/>
          <p:nvPr/>
        </p:nvSpPr>
        <p:spPr>
          <a:xfrm>
            <a:off x="4297362" y="3016444"/>
            <a:ext cx="3597275" cy="1088708"/>
          </a:xfrm>
          <a:prstGeom prst="rect">
            <a:avLst/>
          </a:prstGeom>
          <a:noFill/>
          <a:ln/>
        </p:spPr>
        <p:txBody>
          <a:bodyPr wrap="square" lIns="0" tIns="0" rIns="0" bIns="0" rtlCol="0" anchor="t"/>
          <a:lstStyle/>
          <a:p>
            <a:pPr>
              <a:lnSpc>
                <a:spcPts val="2850"/>
              </a:lnSpc>
            </a:pPr>
            <a:r>
              <a:rPr lang="en-US" sz="1800" b="1" kern="0" spc="-67" dirty="0">
                <a:solidFill>
                  <a:srgbClr val="000000"/>
                </a:solidFill>
                <a:latin typeface="+mj-lt"/>
                <a:ea typeface="Inter Bold" pitchFamily="34" charset="-122"/>
                <a:cs typeface="Inter Bold" pitchFamily="34" charset="-120"/>
              </a:rPr>
              <a:t>BERT</a:t>
            </a:r>
            <a:endParaRPr lang="en-US" sz="1800" dirty="0">
              <a:latin typeface="+mj-lt"/>
            </a:endParaRPr>
          </a:p>
          <a:p>
            <a:pPr marL="0" indent="0">
              <a:lnSpc>
                <a:spcPts val="2850"/>
              </a:lnSpc>
              <a:buNone/>
            </a:pPr>
            <a:endParaRPr lang="en-US" sz="1800" kern="0" spc="-36" dirty="0">
              <a:solidFill>
                <a:srgbClr val="272525"/>
              </a:solidFill>
              <a:latin typeface="+mj-lt"/>
              <a:ea typeface="Inter" pitchFamily="34" charset="-122"/>
              <a:cs typeface="Inter" pitchFamily="34" charset="-120"/>
            </a:endParaRPr>
          </a:p>
          <a:p>
            <a:pPr marL="0" indent="0">
              <a:lnSpc>
                <a:spcPts val="2850"/>
              </a:lnSpc>
              <a:buNone/>
            </a:pPr>
            <a:r>
              <a:rPr lang="en-US" sz="1800" kern="0" spc="-36" dirty="0">
                <a:solidFill>
                  <a:srgbClr val="272525"/>
                </a:solidFill>
                <a:latin typeface="+mj-lt"/>
                <a:ea typeface="Inter" pitchFamily="34" charset="-122"/>
                <a:cs typeface="Inter" pitchFamily="34" charset="-120"/>
              </a:rPr>
              <a:t>Focused on natural language understanding, excels in sentiment analysis and question answering.</a:t>
            </a:r>
            <a:endParaRPr lang="en-US" sz="1800" dirty="0">
              <a:latin typeface="+mj-lt"/>
            </a:endParaRPr>
          </a:p>
        </p:txBody>
      </p:sp>
      <p:sp>
        <p:nvSpPr>
          <p:cNvPr id="9" name="Text 7">
            <a:extLst>
              <a:ext uri="{FF2B5EF4-FFF2-40B4-BE49-F238E27FC236}">
                <a16:creationId xmlns:a16="http://schemas.microsoft.com/office/drawing/2014/main" id="{52F5B99A-DCB5-C5D7-41A4-204CDD5DE84A}"/>
              </a:ext>
            </a:extLst>
          </p:cNvPr>
          <p:cNvSpPr/>
          <p:nvPr/>
        </p:nvSpPr>
        <p:spPr>
          <a:xfrm>
            <a:off x="8211075" y="3016444"/>
            <a:ext cx="3597275" cy="1088708"/>
          </a:xfrm>
          <a:prstGeom prst="rect">
            <a:avLst/>
          </a:prstGeom>
          <a:noFill/>
          <a:ln/>
        </p:spPr>
        <p:txBody>
          <a:bodyPr wrap="square" lIns="0" tIns="0" rIns="0" bIns="0" rtlCol="0" anchor="t"/>
          <a:lstStyle/>
          <a:p>
            <a:pPr>
              <a:lnSpc>
                <a:spcPts val="2850"/>
              </a:lnSpc>
            </a:pPr>
            <a:r>
              <a:rPr lang="en-US" sz="1800" b="1" kern="0" spc="-67" dirty="0" err="1">
                <a:solidFill>
                  <a:srgbClr val="000000"/>
                </a:solidFill>
                <a:latin typeface="+mj-lt"/>
                <a:ea typeface="Inter Bold" pitchFamily="34" charset="-122"/>
                <a:cs typeface="Inter Bold" pitchFamily="34" charset="-120"/>
              </a:rPr>
              <a:t>PaLM</a:t>
            </a:r>
            <a:endParaRPr lang="en-US" sz="1800" dirty="0">
              <a:latin typeface="+mj-lt"/>
            </a:endParaRPr>
          </a:p>
          <a:p>
            <a:pPr marL="0" indent="0">
              <a:lnSpc>
                <a:spcPts val="2850"/>
              </a:lnSpc>
              <a:buNone/>
            </a:pPr>
            <a:endParaRPr lang="en-US" sz="1800" kern="0" spc="-36" dirty="0">
              <a:solidFill>
                <a:srgbClr val="272525"/>
              </a:solidFill>
              <a:latin typeface="+mj-lt"/>
              <a:ea typeface="Inter" pitchFamily="34" charset="-122"/>
              <a:cs typeface="Inter" pitchFamily="34" charset="-120"/>
            </a:endParaRPr>
          </a:p>
          <a:p>
            <a:pPr marL="0" indent="0">
              <a:lnSpc>
                <a:spcPts val="2850"/>
              </a:lnSpc>
              <a:buNone/>
            </a:pPr>
            <a:r>
              <a:rPr lang="en-US" sz="1800" kern="0" spc="-36" dirty="0">
                <a:solidFill>
                  <a:srgbClr val="272525"/>
                </a:solidFill>
                <a:latin typeface="+mj-lt"/>
                <a:ea typeface="Inter" pitchFamily="34" charset="-122"/>
                <a:cs typeface="Inter" pitchFamily="34" charset="-120"/>
              </a:rPr>
              <a:t>Built for complex language tasks with enhanced interpretability and efficiency.</a:t>
            </a:r>
            <a:endParaRPr lang="en-US" sz="1800" dirty="0">
              <a:latin typeface="+mj-lt"/>
            </a:endParaRPr>
          </a:p>
        </p:txBody>
      </p:sp>
    </p:spTree>
    <p:extLst>
      <p:ext uri="{BB962C8B-B14F-4D97-AF65-F5344CB8AC3E}">
        <p14:creationId xmlns:p14="http://schemas.microsoft.com/office/powerpoint/2010/main" val="490035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38D1ED1-1E82-F38E-4900-DD4334DA4D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49C39A8-AC0A-0D77-9DB4-DDBB9D6E8FD7}"/>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Key Concepts in LLMs</a:t>
            </a:r>
          </a:p>
        </p:txBody>
      </p:sp>
      <p:sp>
        <p:nvSpPr>
          <p:cNvPr id="4" name="TextBox 3">
            <a:extLst>
              <a:ext uri="{FF2B5EF4-FFF2-40B4-BE49-F238E27FC236}">
                <a16:creationId xmlns:a16="http://schemas.microsoft.com/office/drawing/2014/main" id="{2495BDBA-3325-49F1-070D-3C5408BF1A7C}"/>
              </a:ext>
            </a:extLst>
          </p:cNvPr>
          <p:cNvSpPr txBox="1"/>
          <p:nvPr/>
        </p:nvSpPr>
        <p:spPr>
          <a:xfrm>
            <a:off x="263525" y="1714500"/>
            <a:ext cx="8524875" cy="1754326"/>
          </a:xfrm>
          <a:prstGeom prst="rect">
            <a:avLst/>
          </a:prstGeom>
          <a:noFill/>
        </p:spPr>
        <p:txBody>
          <a:bodyPr wrap="square" rtlCol="0">
            <a:spAutoFit/>
          </a:bodyPr>
          <a:lstStyle/>
          <a:p>
            <a:pPr algn="just">
              <a:spcAft>
                <a:spcPts val="800"/>
              </a:spcAft>
            </a:pPr>
            <a:r>
              <a:rPr lang="en-US" sz="1800" dirty="0">
                <a:latin typeface="+mj-lt"/>
              </a:rPr>
              <a:t>Understanding key concepts is crucial for effectively working with LLMs. Tokenization breaks down text into manageable units, enabling efficient processing. The attention mechanism allows models to prioritize relevant parts of the input. Fine-tuning customizes pre-trained models for specific tasks, while prompt engineering guides models to produce desired outputs without modifying internal parameters.</a:t>
            </a:r>
          </a:p>
        </p:txBody>
      </p:sp>
      <p:pic>
        <p:nvPicPr>
          <p:cNvPr id="2" name="Image 0" descr="preencoded.png">
            <a:extLst>
              <a:ext uri="{FF2B5EF4-FFF2-40B4-BE49-F238E27FC236}">
                <a16:creationId xmlns:a16="http://schemas.microsoft.com/office/drawing/2014/main" id="{E252BFF9-100A-543C-CE5C-70123970FB04}"/>
              </a:ext>
            </a:extLst>
          </p:cNvPr>
          <p:cNvPicPr>
            <a:picLocks noChangeAspect="1"/>
          </p:cNvPicPr>
          <p:nvPr/>
        </p:nvPicPr>
        <p:blipFill>
          <a:blip r:embed="rId3"/>
          <a:stretch>
            <a:fillRect/>
          </a:stretch>
        </p:blipFill>
        <p:spPr>
          <a:xfrm>
            <a:off x="8906933" y="962377"/>
            <a:ext cx="3072836" cy="5571408"/>
          </a:xfrm>
          <a:prstGeom prst="rect">
            <a:avLst/>
          </a:prstGeom>
        </p:spPr>
      </p:pic>
      <p:sp>
        <p:nvSpPr>
          <p:cNvPr id="5" name="Shape 2">
            <a:extLst>
              <a:ext uri="{FF2B5EF4-FFF2-40B4-BE49-F238E27FC236}">
                <a16:creationId xmlns:a16="http://schemas.microsoft.com/office/drawing/2014/main" id="{6B3E69F1-4FA9-1F69-4A9E-68895959B4E1}"/>
              </a:ext>
            </a:extLst>
          </p:cNvPr>
          <p:cNvSpPr/>
          <p:nvPr/>
        </p:nvSpPr>
        <p:spPr>
          <a:xfrm>
            <a:off x="870533" y="3468825"/>
            <a:ext cx="3712607" cy="1234623"/>
          </a:xfrm>
          <a:prstGeom prst="roundRect">
            <a:avLst>
              <a:gd name="adj" fmla="val 5651"/>
            </a:avLst>
          </a:prstGeom>
          <a:solidFill>
            <a:srgbClr val="DADBF1"/>
          </a:solidFill>
          <a:ln w="7620">
            <a:solidFill>
              <a:srgbClr val="C0C1D7"/>
            </a:solidFill>
            <a:prstDash val="solid"/>
          </a:ln>
        </p:spPr>
        <p:txBody>
          <a:bodyPr/>
          <a:lstStyle/>
          <a:p>
            <a:endParaRPr lang="en-IN"/>
          </a:p>
        </p:txBody>
      </p:sp>
      <p:sp>
        <p:nvSpPr>
          <p:cNvPr id="7" name="Text 4">
            <a:extLst>
              <a:ext uri="{FF2B5EF4-FFF2-40B4-BE49-F238E27FC236}">
                <a16:creationId xmlns:a16="http://schemas.microsoft.com/office/drawing/2014/main" id="{1FEDBE3C-6A3F-3008-D70A-ECADD95F27C8}"/>
              </a:ext>
            </a:extLst>
          </p:cNvPr>
          <p:cNvSpPr/>
          <p:nvPr/>
        </p:nvSpPr>
        <p:spPr>
          <a:xfrm>
            <a:off x="948400" y="3613187"/>
            <a:ext cx="3267789" cy="726841"/>
          </a:xfrm>
          <a:prstGeom prst="rect">
            <a:avLst/>
          </a:prstGeom>
          <a:noFill/>
          <a:ln/>
        </p:spPr>
        <p:txBody>
          <a:bodyPr wrap="square" lIns="0" tIns="0" rIns="0" bIns="0" rtlCol="0" anchor="t"/>
          <a:lstStyle/>
          <a:p>
            <a:pPr>
              <a:lnSpc>
                <a:spcPts val="2700"/>
              </a:lnSpc>
            </a:pPr>
            <a:r>
              <a:rPr lang="en-US" sz="1800" b="1" kern="0" spc="-63" dirty="0">
                <a:solidFill>
                  <a:srgbClr val="272525"/>
                </a:solidFill>
                <a:latin typeface="+mj-lt"/>
                <a:ea typeface="Inter Bold" pitchFamily="34" charset="-122"/>
                <a:cs typeface="Inter Bold" pitchFamily="34" charset="-120"/>
              </a:rPr>
              <a:t>Tokenization</a:t>
            </a:r>
            <a:endParaRPr lang="en-US" sz="1800" dirty="0">
              <a:latin typeface="+mj-lt"/>
            </a:endParaRPr>
          </a:p>
          <a:p>
            <a:pPr marL="0" indent="0">
              <a:lnSpc>
                <a:spcPts val="2700"/>
              </a:lnSpc>
              <a:buNone/>
            </a:pPr>
            <a:r>
              <a:rPr lang="en-US" sz="1800" kern="0" spc="-34" dirty="0">
                <a:solidFill>
                  <a:srgbClr val="272525"/>
                </a:solidFill>
                <a:latin typeface="+mj-lt"/>
                <a:ea typeface="Inter" pitchFamily="34" charset="-122"/>
                <a:cs typeface="Inter" pitchFamily="34" charset="-120"/>
              </a:rPr>
              <a:t>Breaking text into smaller units for efficient processing.</a:t>
            </a:r>
            <a:endParaRPr lang="en-US" sz="1800" dirty="0">
              <a:latin typeface="+mj-lt"/>
            </a:endParaRPr>
          </a:p>
        </p:txBody>
      </p:sp>
      <p:sp>
        <p:nvSpPr>
          <p:cNvPr id="8" name="Shape 5">
            <a:extLst>
              <a:ext uri="{FF2B5EF4-FFF2-40B4-BE49-F238E27FC236}">
                <a16:creationId xmlns:a16="http://schemas.microsoft.com/office/drawing/2014/main" id="{4FAB9BAE-A03B-CF74-184E-B2D57CB8B93D}"/>
              </a:ext>
            </a:extLst>
          </p:cNvPr>
          <p:cNvSpPr/>
          <p:nvPr/>
        </p:nvSpPr>
        <p:spPr>
          <a:xfrm>
            <a:off x="4797928" y="3468825"/>
            <a:ext cx="3712607" cy="1234623"/>
          </a:xfrm>
          <a:prstGeom prst="roundRect">
            <a:avLst>
              <a:gd name="adj" fmla="val 5651"/>
            </a:avLst>
          </a:prstGeom>
          <a:solidFill>
            <a:srgbClr val="DADBF1"/>
          </a:solidFill>
          <a:ln w="7620">
            <a:solidFill>
              <a:srgbClr val="C0C1D7"/>
            </a:solidFill>
            <a:prstDash val="solid"/>
          </a:ln>
        </p:spPr>
        <p:txBody>
          <a:bodyPr/>
          <a:lstStyle/>
          <a:p>
            <a:endParaRPr lang="en-IN"/>
          </a:p>
        </p:txBody>
      </p:sp>
      <p:sp>
        <p:nvSpPr>
          <p:cNvPr id="10" name="Text 7">
            <a:extLst>
              <a:ext uri="{FF2B5EF4-FFF2-40B4-BE49-F238E27FC236}">
                <a16:creationId xmlns:a16="http://schemas.microsoft.com/office/drawing/2014/main" id="{755053F1-2411-3596-41E8-2126A3BBFCD5}"/>
              </a:ext>
            </a:extLst>
          </p:cNvPr>
          <p:cNvSpPr/>
          <p:nvPr/>
        </p:nvSpPr>
        <p:spPr>
          <a:xfrm>
            <a:off x="5020337" y="3578545"/>
            <a:ext cx="3267789" cy="726841"/>
          </a:xfrm>
          <a:prstGeom prst="rect">
            <a:avLst/>
          </a:prstGeom>
          <a:noFill/>
          <a:ln/>
        </p:spPr>
        <p:txBody>
          <a:bodyPr wrap="square" lIns="0" tIns="0" rIns="0" bIns="0" rtlCol="0" anchor="t"/>
          <a:lstStyle/>
          <a:p>
            <a:pPr>
              <a:lnSpc>
                <a:spcPts val="2700"/>
              </a:lnSpc>
            </a:pPr>
            <a:r>
              <a:rPr lang="en-US" sz="1800" b="1" kern="0" spc="-63" dirty="0">
                <a:solidFill>
                  <a:srgbClr val="272525"/>
                </a:solidFill>
                <a:latin typeface="+mj-lt"/>
                <a:ea typeface="Inter Bold" pitchFamily="34" charset="-122"/>
                <a:cs typeface="Inter Bold" pitchFamily="34" charset="-120"/>
              </a:rPr>
              <a:t>Attention Mechanism</a:t>
            </a:r>
            <a:endParaRPr lang="en-US" sz="1800" dirty="0">
              <a:latin typeface="+mj-lt"/>
            </a:endParaRPr>
          </a:p>
          <a:p>
            <a:pPr marL="0" indent="0">
              <a:lnSpc>
                <a:spcPts val="2700"/>
              </a:lnSpc>
              <a:buNone/>
            </a:pPr>
            <a:r>
              <a:rPr lang="en-US" sz="1650" kern="0" spc="-34" dirty="0">
                <a:solidFill>
                  <a:srgbClr val="272525"/>
                </a:solidFill>
                <a:latin typeface="+mj-lt"/>
                <a:ea typeface="Inter" pitchFamily="34" charset="-122"/>
                <a:cs typeface="Inter" pitchFamily="34" charset="-120"/>
              </a:rPr>
              <a:t>Prioritizes relevant parts of input for better understanding.</a:t>
            </a:r>
            <a:endParaRPr lang="en-US" sz="1650" dirty="0">
              <a:latin typeface="+mj-lt"/>
            </a:endParaRPr>
          </a:p>
        </p:txBody>
      </p:sp>
      <p:sp>
        <p:nvSpPr>
          <p:cNvPr id="11" name="Shape 8">
            <a:extLst>
              <a:ext uri="{FF2B5EF4-FFF2-40B4-BE49-F238E27FC236}">
                <a16:creationId xmlns:a16="http://schemas.microsoft.com/office/drawing/2014/main" id="{7B822459-3AB4-EF3C-26A9-108B03C44775}"/>
              </a:ext>
            </a:extLst>
          </p:cNvPr>
          <p:cNvSpPr/>
          <p:nvPr/>
        </p:nvSpPr>
        <p:spPr>
          <a:xfrm>
            <a:off x="870533" y="4847810"/>
            <a:ext cx="3712607" cy="1234624"/>
          </a:xfrm>
          <a:prstGeom prst="roundRect">
            <a:avLst>
              <a:gd name="adj" fmla="val 4650"/>
            </a:avLst>
          </a:prstGeom>
          <a:solidFill>
            <a:srgbClr val="DADBF1"/>
          </a:solidFill>
          <a:ln w="7620">
            <a:solidFill>
              <a:srgbClr val="C0C1D7"/>
            </a:solidFill>
            <a:prstDash val="solid"/>
          </a:ln>
        </p:spPr>
        <p:txBody>
          <a:bodyPr/>
          <a:lstStyle/>
          <a:p>
            <a:endParaRPr lang="en-IN"/>
          </a:p>
        </p:txBody>
      </p:sp>
      <p:sp>
        <p:nvSpPr>
          <p:cNvPr id="13" name="Text 10">
            <a:extLst>
              <a:ext uri="{FF2B5EF4-FFF2-40B4-BE49-F238E27FC236}">
                <a16:creationId xmlns:a16="http://schemas.microsoft.com/office/drawing/2014/main" id="{37F7EF02-DB02-36E1-6E8F-12C6440C2296}"/>
              </a:ext>
            </a:extLst>
          </p:cNvPr>
          <p:cNvSpPr/>
          <p:nvPr/>
        </p:nvSpPr>
        <p:spPr>
          <a:xfrm>
            <a:off x="1002137" y="4991794"/>
            <a:ext cx="3267789" cy="726841"/>
          </a:xfrm>
          <a:prstGeom prst="rect">
            <a:avLst/>
          </a:prstGeom>
          <a:noFill/>
          <a:ln/>
        </p:spPr>
        <p:txBody>
          <a:bodyPr wrap="square" lIns="0" tIns="0" rIns="0" bIns="0" rtlCol="0" anchor="t"/>
          <a:lstStyle/>
          <a:p>
            <a:pPr>
              <a:lnSpc>
                <a:spcPts val="2700"/>
              </a:lnSpc>
            </a:pPr>
            <a:r>
              <a:rPr lang="en-US" sz="1800" b="1" kern="0" spc="-63" dirty="0">
                <a:solidFill>
                  <a:srgbClr val="272525"/>
                </a:solidFill>
                <a:latin typeface="+mj-lt"/>
                <a:ea typeface="Inter Bold" pitchFamily="34" charset="-122"/>
                <a:cs typeface="Inter Bold" pitchFamily="34" charset="-120"/>
              </a:rPr>
              <a:t>Fine-Tuning</a:t>
            </a:r>
            <a:endParaRPr lang="en-US" sz="1800" dirty="0">
              <a:latin typeface="+mj-lt"/>
            </a:endParaRPr>
          </a:p>
          <a:p>
            <a:pPr marL="0" indent="0">
              <a:lnSpc>
                <a:spcPts val="2700"/>
              </a:lnSpc>
              <a:buNone/>
            </a:pPr>
            <a:r>
              <a:rPr lang="en-US" sz="1650" kern="0" spc="-34" dirty="0">
                <a:solidFill>
                  <a:srgbClr val="272525"/>
                </a:solidFill>
                <a:latin typeface="+mj-lt"/>
                <a:ea typeface="Inter" pitchFamily="34" charset="-122"/>
                <a:cs typeface="Inter" pitchFamily="34" charset="-120"/>
              </a:rPr>
              <a:t>Customizing pre-trained models for specific tasks.</a:t>
            </a:r>
            <a:endParaRPr lang="en-US" sz="1650" dirty="0">
              <a:latin typeface="+mj-lt"/>
            </a:endParaRPr>
          </a:p>
        </p:txBody>
      </p:sp>
      <p:sp>
        <p:nvSpPr>
          <p:cNvPr id="14" name="Shape 11">
            <a:extLst>
              <a:ext uri="{FF2B5EF4-FFF2-40B4-BE49-F238E27FC236}">
                <a16:creationId xmlns:a16="http://schemas.microsoft.com/office/drawing/2014/main" id="{2B57D393-0BB7-B543-879E-625B9B44D7FA}"/>
              </a:ext>
            </a:extLst>
          </p:cNvPr>
          <p:cNvSpPr/>
          <p:nvPr/>
        </p:nvSpPr>
        <p:spPr>
          <a:xfrm>
            <a:off x="4797928" y="4847810"/>
            <a:ext cx="3712607" cy="1234623"/>
          </a:xfrm>
          <a:prstGeom prst="roundRect">
            <a:avLst>
              <a:gd name="adj" fmla="val 4650"/>
            </a:avLst>
          </a:prstGeom>
          <a:solidFill>
            <a:srgbClr val="DADBF1"/>
          </a:solidFill>
          <a:ln w="7620">
            <a:solidFill>
              <a:srgbClr val="C0C1D7"/>
            </a:solidFill>
            <a:prstDash val="solid"/>
          </a:ln>
        </p:spPr>
        <p:txBody>
          <a:bodyPr/>
          <a:lstStyle/>
          <a:p>
            <a:endParaRPr lang="en-IN"/>
          </a:p>
        </p:txBody>
      </p:sp>
      <p:sp>
        <p:nvSpPr>
          <p:cNvPr id="16" name="Text 13">
            <a:extLst>
              <a:ext uri="{FF2B5EF4-FFF2-40B4-BE49-F238E27FC236}">
                <a16:creationId xmlns:a16="http://schemas.microsoft.com/office/drawing/2014/main" id="{CBEFA55F-9C54-6789-45B7-35707DEEE6E8}"/>
              </a:ext>
            </a:extLst>
          </p:cNvPr>
          <p:cNvSpPr/>
          <p:nvPr/>
        </p:nvSpPr>
        <p:spPr>
          <a:xfrm>
            <a:off x="4986642" y="4936757"/>
            <a:ext cx="3267789" cy="1090262"/>
          </a:xfrm>
          <a:prstGeom prst="rect">
            <a:avLst/>
          </a:prstGeom>
          <a:noFill/>
          <a:ln/>
        </p:spPr>
        <p:txBody>
          <a:bodyPr wrap="square" lIns="0" tIns="0" rIns="0" bIns="0" rtlCol="0" anchor="t"/>
          <a:lstStyle/>
          <a:p>
            <a:pPr>
              <a:lnSpc>
                <a:spcPts val="2700"/>
              </a:lnSpc>
            </a:pPr>
            <a:r>
              <a:rPr lang="en-US" sz="1800" b="1" kern="0" spc="-63" dirty="0">
                <a:solidFill>
                  <a:srgbClr val="272525"/>
                </a:solidFill>
                <a:latin typeface="+mj-lt"/>
                <a:ea typeface="Inter Bold" pitchFamily="34" charset="-122"/>
                <a:cs typeface="Inter Bold" pitchFamily="34" charset="-120"/>
              </a:rPr>
              <a:t>Prompt Engineering</a:t>
            </a:r>
            <a:endParaRPr lang="en-US" sz="1800" dirty="0">
              <a:latin typeface="+mj-lt"/>
            </a:endParaRPr>
          </a:p>
          <a:p>
            <a:pPr marL="0" indent="0">
              <a:lnSpc>
                <a:spcPts val="2700"/>
              </a:lnSpc>
              <a:buNone/>
            </a:pPr>
            <a:r>
              <a:rPr lang="en-US" sz="1650" kern="0" spc="-34" dirty="0">
                <a:solidFill>
                  <a:srgbClr val="272525"/>
                </a:solidFill>
                <a:latin typeface="+mj-lt"/>
                <a:ea typeface="Inter" pitchFamily="34" charset="-122"/>
                <a:cs typeface="Inter" pitchFamily="34" charset="-120"/>
              </a:rPr>
              <a:t>Crafting inputs to guide model responses without internal changes.</a:t>
            </a:r>
            <a:endParaRPr lang="en-US" sz="1650" dirty="0">
              <a:latin typeface="+mj-lt"/>
            </a:endParaRPr>
          </a:p>
        </p:txBody>
      </p:sp>
    </p:spTree>
    <p:extLst>
      <p:ext uri="{BB962C8B-B14F-4D97-AF65-F5344CB8AC3E}">
        <p14:creationId xmlns:p14="http://schemas.microsoft.com/office/powerpoint/2010/main" val="198860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F3343B0-D7E5-F341-1642-39D9BC66A76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06E108-9B81-B8DB-52F7-D4A3723CDF89}"/>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Applications of LLMs</a:t>
            </a:r>
          </a:p>
        </p:txBody>
      </p:sp>
      <p:sp>
        <p:nvSpPr>
          <p:cNvPr id="4" name="TextBox 3">
            <a:extLst>
              <a:ext uri="{FF2B5EF4-FFF2-40B4-BE49-F238E27FC236}">
                <a16:creationId xmlns:a16="http://schemas.microsoft.com/office/drawing/2014/main" id="{CBE6AB5E-666B-D2BF-11BC-9D3C4408BD80}"/>
              </a:ext>
            </a:extLst>
          </p:cNvPr>
          <p:cNvSpPr txBox="1"/>
          <p:nvPr/>
        </p:nvSpPr>
        <p:spPr>
          <a:xfrm>
            <a:off x="263525" y="1362487"/>
            <a:ext cx="11033419" cy="1200329"/>
          </a:xfrm>
          <a:prstGeom prst="rect">
            <a:avLst/>
          </a:prstGeom>
          <a:noFill/>
        </p:spPr>
        <p:txBody>
          <a:bodyPr wrap="square" rtlCol="0">
            <a:spAutoFit/>
          </a:bodyPr>
          <a:lstStyle/>
          <a:p>
            <a:pPr algn="just">
              <a:spcAft>
                <a:spcPts val="800"/>
              </a:spcAft>
            </a:pPr>
            <a:r>
              <a:rPr lang="en-US" sz="1800" dirty="0">
                <a:latin typeface="+mn-lt"/>
              </a:rPr>
              <a:t>LLMs demonstrate exceptional versatility across various industries. In customer support, they power chatbots and virtual assistants, handling complex inquiries and improving user experience. For content creation, LLMs assist in generating articles, blog posts, and marketing materials. In programming, models like Codex and Copilot help developers generate code, debug, and document their work efficiently.</a:t>
            </a:r>
          </a:p>
        </p:txBody>
      </p:sp>
      <p:graphicFrame>
        <p:nvGraphicFramePr>
          <p:cNvPr id="10" name="Diagram 9">
            <a:extLst>
              <a:ext uri="{FF2B5EF4-FFF2-40B4-BE49-F238E27FC236}">
                <a16:creationId xmlns:a16="http://schemas.microsoft.com/office/drawing/2014/main" id="{91087281-5900-954E-5B9D-76A82EE625CD}"/>
              </a:ext>
            </a:extLst>
          </p:cNvPr>
          <p:cNvGraphicFramePr/>
          <p:nvPr>
            <p:extLst>
              <p:ext uri="{D42A27DB-BD31-4B8C-83A1-F6EECF244321}">
                <p14:modId xmlns:p14="http://schemas.microsoft.com/office/powerpoint/2010/main" val="105537780"/>
              </p:ext>
            </p:extLst>
          </p:nvPr>
        </p:nvGraphicFramePr>
        <p:xfrm>
          <a:off x="1322669" y="2972871"/>
          <a:ext cx="8413997" cy="3326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4">
            <a:extLst>
              <a:ext uri="{FF2B5EF4-FFF2-40B4-BE49-F238E27FC236}">
                <a16:creationId xmlns:a16="http://schemas.microsoft.com/office/drawing/2014/main" id="{053CE82F-7B18-650F-1B47-5433E5FBD546}"/>
              </a:ext>
            </a:extLst>
          </p:cNvPr>
          <p:cNvSpPr/>
          <p:nvPr/>
        </p:nvSpPr>
        <p:spPr>
          <a:xfrm>
            <a:off x="5016769" y="3429000"/>
            <a:ext cx="2637473" cy="329565"/>
          </a:xfrm>
          <a:prstGeom prst="rect">
            <a:avLst/>
          </a:prstGeom>
          <a:noFill/>
          <a:ln/>
        </p:spPr>
        <p:txBody>
          <a:bodyPr wrap="none" lIns="0" tIns="0" rIns="0" bIns="0" rtlCol="0" anchor="t"/>
          <a:lstStyle/>
          <a:p>
            <a:pPr marL="0" indent="0" algn="l">
              <a:lnSpc>
                <a:spcPts val="2550"/>
              </a:lnSpc>
              <a:buNone/>
            </a:pPr>
            <a:endParaRPr lang="en-US" sz="2050" dirty="0"/>
          </a:p>
        </p:txBody>
      </p:sp>
      <p:sp>
        <p:nvSpPr>
          <p:cNvPr id="8" name="Text 6">
            <a:extLst>
              <a:ext uri="{FF2B5EF4-FFF2-40B4-BE49-F238E27FC236}">
                <a16:creationId xmlns:a16="http://schemas.microsoft.com/office/drawing/2014/main" id="{D38A18A1-52A6-7318-1884-476604194BED}"/>
              </a:ext>
            </a:extLst>
          </p:cNvPr>
          <p:cNvSpPr/>
          <p:nvPr/>
        </p:nvSpPr>
        <p:spPr>
          <a:xfrm>
            <a:off x="9506735" y="3429000"/>
            <a:ext cx="3065026" cy="329565"/>
          </a:xfrm>
          <a:prstGeom prst="rect">
            <a:avLst/>
          </a:prstGeom>
          <a:noFill/>
          <a:ln/>
        </p:spPr>
        <p:txBody>
          <a:bodyPr wrap="none" lIns="0" tIns="0" rIns="0" bIns="0" rtlCol="0" anchor="t"/>
          <a:lstStyle/>
          <a:p>
            <a:pPr marL="0" indent="0" algn="l">
              <a:lnSpc>
                <a:spcPts val="2550"/>
              </a:lnSpc>
              <a:buNone/>
            </a:pPr>
            <a:endParaRPr lang="en-US" sz="2050" dirty="0"/>
          </a:p>
        </p:txBody>
      </p:sp>
      <p:sp>
        <p:nvSpPr>
          <p:cNvPr id="9" name="Text 7">
            <a:extLst>
              <a:ext uri="{FF2B5EF4-FFF2-40B4-BE49-F238E27FC236}">
                <a16:creationId xmlns:a16="http://schemas.microsoft.com/office/drawing/2014/main" id="{9B4EC102-F12A-FE4F-6615-16B717E09A42}"/>
              </a:ext>
            </a:extLst>
          </p:cNvPr>
          <p:cNvSpPr/>
          <p:nvPr/>
        </p:nvSpPr>
        <p:spPr>
          <a:xfrm>
            <a:off x="9506735" y="3885129"/>
            <a:ext cx="4173498" cy="675084"/>
          </a:xfrm>
          <a:prstGeom prst="rect">
            <a:avLst/>
          </a:prstGeom>
          <a:noFill/>
          <a:ln/>
        </p:spPr>
        <p:txBody>
          <a:bodyPr wrap="square" lIns="0" tIns="0" rIns="0" bIns="0" rtlCol="0" anchor="t"/>
          <a:lstStyle/>
          <a:p>
            <a:pPr marL="0" indent="0" algn="l">
              <a:lnSpc>
                <a:spcPts val="2650"/>
              </a:lnSpc>
              <a:buNone/>
            </a:pPr>
            <a:endParaRPr lang="en-US" sz="1650" dirty="0"/>
          </a:p>
        </p:txBody>
      </p:sp>
    </p:spTree>
    <p:extLst>
      <p:ext uri="{BB962C8B-B14F-4D97-AF65-F5344CB8AC3E}">
        <p14:creationId xmlns:p14="http://schemas.microsoft.com/office/powerpoint/2010/main" val="424300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42AB42B-8EF2-A927-D520-992ADC181B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9063E0-C2E8-779F-622D-51D61A75F23B}"/>
              </a:ext>
            </a:extLst>
          </p:cNvPr>
          <p:cNvSpPr txBox="1"/>
          <p:nvPr/>
        </p:nvSpPr>
        <p:spPr>
          <a:xfrm>
            <a:off x="212231" y="860524"/>
            <a:ext cx="5904091" cy="400110"/>
          </a:xfrm>
          <a:prstGeom prst="rect">
            <a:avLst/>
          </a:prstGeom>
          <a:noFill/>
        </p:spPr>
        <p:txBody>
          <a:bodyPr wrap="square">
            <a:spAutoFit/>
          </a:bodyPr>
          <a:lstStyle/>
          <a:p>
            <a:r>
              <a:rPr lang="en-IN" sz="2000" b="1" dirty="0">
                <a:solidFill>
                  <a:srgbClr val="213163"/>
                </a:solidFill>
              </a:rPr>
              <a:t>Introduction to </a:t>
            </a:r>
            <a:r>
              <a:rPr lang="en-IN" sz="2000" b="1" dirty="0" err="1">
                <a:solidFill>
                  <a:srgbClr val="213163"/>
                </a:solidFill>
              </a:rPr>
              <a:t>ComfyUI</a:t>
            </a:r>
            <a:endParaRPr lang="en-IN" sz="2000" b="1" dirty="0">
              <a:solidFill>
                <a:srgbClr val="213163"/>
              </a:solidFill>
            </a:endParaRPr>
          </a:p>
        </p:txBody>
      </p:sp>
      <p:sp>
        <p:nvSpPr>
          <p:cNvPr id="4" name="TextBox 3">
            <a:extLst>
              <a:ext uri="{FF2B5EF4-FFF2-40B4-BE49-F238E27FC236}">
                <a16:creationId xmlns:a16="http://schemas.microsoft.com/office/drawing/2014/main" id="{4263D7C3-4D41-135C-DE35-5A275B51BD1D}"/>
              </a:ext>
            </a:extLst>
          </p:cNvPr>
          <p:cNvSpPr txBox="1"/>
          <p:nvPr/>
        </p:nvSpPr>
        <p:spPr>
          <a:xfrm>
            <a:off x="212231" y="1290630"/>
            <a:ext cx="8453626" cy="1754326"/>
          </a:xfrm>
          <a:prstGeom prst="rect">
            <a:avLst/>
          </a:prstGeom>
          <a:noFill/>
        </p:spPr>
        <p:txBody>
          <a:bodyPr wrap="square" rtlCol="0">
            <a:spAutoFit/>
          </a:bodyPr>
          <a:lstStyle/>
          <a:p>
            <a:pPr>
              <a:spcAft>
                <a:spcPts val="800"/>
              </a:spcAft>
            </a:pPr>
            <a:r>
              <a:rPr lang="en-US" sz="1800" dirty="0" err="1">
                <a:latin typeface="+mn-lt"/>
              </a:rPr>
              <a:t>ComfyUI</a:t>
            </a:r>
            <a:r>
              <a:rPr lang="en-US" sz="1800" dirty="0">
                <a:latin typeface="+mn-lt"/>
              </a:rPr>
              <a:t> is a user-friendly interface for building complex image generation workflows, primarily designed for models like Stable Diffusion. It offers an intuitive, visual approach to configuring and fine-tuning image generation, making it accessible to both beginners and advanced users. </a:t>
            </a:r>
            <a:r>
              <a:rPr lang="en-US" sz="1800" dirty="0" err="1">
                <a:latin typeface="+mn-lt"/>
              </a:rPr>
              <a:t>ComfyUI</a:t>
            </a:r>
            <a:r>
              <a:rPr lang="en-US" sz="1800" dirty="0">
                <a:latin typeface="+mn-lt"/>
              </a:rPr>
              <a:t> supports various generative models and allows for customizable settings and modular workflow design.</a:t>
            </a:r>
          </a:p>
        </p:txBody>
      </p:sp>
      <p:pic>
        <p:nvPicPr>
          <p:cNvPr id="5" name="Image 0" descr="preencoded.png">
            <a:extLst>
              <a:ext uri="{FF2B5EF4-FFF2-40B4-BE49-F238E27FC236}">
                <a16:creationId xmlns:a16="http://schemas.microsoft.com/office/drawing/2014/main" id="{632ED6F3-1019-9644-1FCE-D07EAB48D22A}"/>
              </a:ext>
            </a:extLst>
          </p:cNvPr>
          <p:cNvPicPr>
            <a:picLocks noChangeAspect="1"/>
          </p:cNvPicPr>
          <p:nvPr/>
        </p:nvPicPr>
        <p:blipFill>
          <a:blip r:embed="rId3"/>
          <a:stretch>
            <a:fillRect/>
          </a:stretch>
        </p:blipFill>
        <p:spPr>
          <a:xfrm>
            <a:off x="8546393" y="962377"/>
            <a:ext cx="3433376" cy="5150064"/>
          </a:xfrm>
          <a:prstGeom prst="rect">
            <a:avLst/>
          </a:prstGeom>
        </p:spPr>
      </p:pic>
      <p:pic>
        <p:nvPicPr>
          <p:cNvPr id="6" name="Image 1" descr="preencoded.png">
            <a:extLst>
              <a:ext uri="{FF2B5EF4-FFF2-40B4-BE49-F238E27FC236}">
                <a16:creationId xmlns:a16="http://schemas.microsoft.com/office/drawing/2014/main" id="{48F587D5-5059-D5F9-098C-D564EA91E529}"/>
              </a:ext>
            </a:extLst>
          </p:cNvPr>
          <p:cNvPicPr>
            <a:picLocks noChangeAspect="1"/>
          </p:cNvPicPr>
          <p:nvPr/>
        </p:nvPicPr>
        <p:blipFill>
          <a:blip r:embed="rId4"/>
          <a:stretch>
            <a:fillRect/>
          </a:stretch>
        </p:blipFill>
        <p:spPr>
          <a:xfrm>
            <a:off x="561856" y="2932391"/>
            <a:ext cx="802719" cy="872965"/>
          </a:xfrm>
          <a:prstGeom prst="rect">
            <a:avLst/>
          </a:prstGeom>
        </p:spPr>
      </p:pic>
      <p:sp>
        <p:nvSpPr>
          <p:cNvPr id="8" name="Text 3">
            <a:extLst>
              <a:ext uri="{FF2B5EF4-FFF2-40B4-BE49-F238E27FC236}">
                <a16:creationId xmlns:a16="http://schemas.microsoft.com/office/drawing/2014/main" id="{0545B1DC-25CA-3CA0-8F5D-08199E0F60D4}"/>
              </a:ext>
            </a:extLst>
          </p:cNvPr>
          <p:cNvSpPr/>
          <p:nvPr/>
        </p:nvSpPr>
        <p:spPr>
          <a:xfrm>
            <a:off x="1605320" y="3157062"/>
            <a:ext cx="6976824" cy="2955380"/>
          </a:xfrm>
          <a:prstGeom prst="rect">
            <a:avLst/>
          </a:prstGeom>
          <a:noFill/>
          <a:ln/>
        </p:spPr>
        <p:txBody>
          <a:bodyPr wrap="none" lIns="0" tIns="0" rIns="0" bIns="0" rtlCol="0" anchor="t"/>
          <a:lstStyle/>
          <a:p>
            <a:pPr>
              <a:lnSpc>
                <a:spcPts val="2000"/>
              </a:lnSpc>
            </a:pPr>
            <a:r>
              <a:rPr lang="en-US" sz="1800" b="1" kern="0" spc="-47" dirty="0">
                <a:solidFill>
                  <a:srgbClr val="272525"/>
                </a:solidFill>
                <a:latin typeface="+mj-lt"/>
                <a:ea typeface="Inter Bold" pitchFamily="34" charset="-122"/>
                <a:cs typeface="Inter Bold" pitchFamily="34" charset="-120"/>
              </a:rPr>
              <a:t>Model Selection</a:t>
            </a:r>
            <a:endParaRPr lang="en-US" sz="1800" kern="0" spc="-25" dirty="0">
              <a:solidFill>
                <a:srgbClr val="272525"/>
              </a:solidFill>
              <a:latin typeface="+mj-lt"/>
              <a:ea typeface="Inter" pitchFamily="34" charset="-122"/>
              <a:cs typeface="Inter" pitchFamily="34" charset="-120"/>
            </a:endParaRPr>
          </a:p>
          <a:p>
            <a:pPr marL="0" indent="0" algn="l">
              <a:lnSpc>
                <a:spcPts val="2000"/>
              </a:lnSpc>
              <a:buNone/>
            </a:pPr>
            <a:r>
              <a:rPr lang="en-US" sz="1800" kern="0" spc="-25" dirty="0">
                <a:solidFill>
                  <a:srgbClr val="272525"/>
                </a:solidFill>
                <a:latin typeface="+mj-lt"/>
                <a:ea typeface="Inter" pitchFamily="34" charset="-122"/>
                <a:cs typeface="Inter" pitchFamily="34" charset="-120"/>
              </a:rPr>
              <a:t>Choose from supported generative models.</a:t>
            </a:r>
          </a:p>
          <a:p>
            <a:pPr marL="0" indent="0" algn="l">
              <a:lnSpc>
                <a:spcPts val="2000"/>
              </a:lnSpc>
              <a:buNone/>
            </a:pPr>
            <a:endParaRPr lang="en-US" sz="1800" spc="-25" dirty="0">
              <a:solidFill>
                <a:srgbClr val="272525"/>
              </a:solidFill>
              <a:latin typeface="+mj-lt"/>
              <a:ea typeface="Inter" pitchFamily="34" charset="-122"/>
            </a:endParaRPr>
          </a:p>
          <a:p>
            <a:pPr>
              <a:lnSpc>
                <a:spcPts val="2000"/>
              </a:lnSpc>
            </a:pPr>
            <a:r>
              <a:rPr lang="en-US" sz="1800" b="1" kern="0" spc="-47" dirty="0">
                <a:solidFill>
                  <a:srgbClr val="272525"/>
                </a:solidFill>
                <a:latin typeface="+mj-lt"/>
                <a:ea typeface="Inter Bold" pitchFamily="34" charset="-122"/>
                <a:cs typeface="Inter Bold" pitchFamily="34" charset="-120"/>
              </a:rPr>
              <a:t>Workflow Design</a:t>
            </a:r>
          </a:p>
          <a:p>
            <a:pPr>
              <a:lnSpc>
                <a:spcPts val="2000"/>
              </a:lnSpc>
            </a:pPr>
            <a:r>
              <a:rPr lang="en-US" sz="1800" kern="0" spc="-25" dirty="0">
                <a:solidFill>
                  <a:srgbClr val="272525"/>
                </a:solidFill>
                <a:latin typeface="+mj-lt"/>
                <a:ea typeface="Inter" pitchFamily="34" charset="-122"/>
                <a:cs typeface="Inter" pitchFamily="34" charset="-120"/>
              </a:rPr>
              <a:t>Create custom pipelines using modular components.</a:t>
            </a:r>
            <a:endParaRPr lang="en-US" sz="1800" dirty="0">
              <a:latin typeface="+mj-lt"/>
            </a:endParaRPr>
          </a:p>
          <a:p>
            <a:pPr>
              <a:lnSpc>
                <a:spcPts val="2000"/>
              </a:lnSpc>
            </a:pPr>
            <a:endParaRPr lang="en-US" sz="1800" dirty="0">
              <a:latin typeface="+mj-lt"/>
            </a:endParaRPr>
          </a:p>
          <a:p>
            <a:pPr>
              <a:lnSpc>
                <a:spcPts val="2000"/>
              </a:lnSpc>
            </a:pPr>
            <a:r>
              <a:rPr lang="en-US" sz="1800" b="1" kern="0" spc="-47" dirty="0">
                <a:solidFill>
                  <a:srgbClr val="272525"/>
                </a:solidFill>
                <a:latin typeface="+mj-lt"/>
                <a:ea typeface="Inter Bold" pitchFamily="34" charset="-122"/>
                <a:cs typeface="Inter Bold" pitchFamily="34" charset="-120"/>
              </a:rPr>
              <a:t>Parameter Adjustment</a:t>
            </a:r>
          </a:p>
          <a:p>
            <a:pPr>
              <a:lnSpc>
                <a:spcPts val="2000"/>
              </a:lnSpc>
            </a:pPr>
            <a:r>
              <a:rPr lang="en-US" sz="1800" kern="0" spc="-25" dirty="0">
                <a:solidFill>
                  <a:srgbClr val="272525"/>
                </a:solidFill>
                <a:latin typeface="+mj-lt"/>
                <a:ea typeface="Inter" pitchFamily="34" charset="-122"/>
                <a:cs typeface="Inter" pitchFamily="34" charset="-120"/>
              </a:rPr>
              <a:t>Fine-tune settings for desired image output.</a:t>
            </a:r>
          </a:p>
          <a:p>
            <a:pPr>
              <a:lnSpc>
                <a:spcPts val="2000"/>
              </a:lnSpc>
            </a:pPr>
            <a:endParaRPr lang="en-US" sz="1800" spc="-25" dirty="0">
              <a:solidFill>
                <a:srgbClr val="272525"/>
              </a:solidFill>
              <a:latin typeface="+mj-lt"/>
              <a:ea typeface="Inter" pitchFamily="34" charset="-122"/>
            </a:endParaRPr>
          </a:p>
          <a:p>
            <a:pPr>
              <a:lnSpc>
                <a:spcPts val="2000"/>
              </a:lnSpc>
            </a:pPr>
            <a:r>
              <a:rPr lang="en-US" sz="1800" b="1" kern="0" spc="-47" dirty="0">
                <a:solidFill>
                  <a:srgbClr val="272525"/>
                </a:solidFill>
                <a:latin typeface="+mj-lt"/>
                <a:ea typeface="Inter Bold" pitchFamily="34" charset="-122"/>
                <a:cs typeface="Inter Bold" pitchFamily="34" charset="-120"/>
              </a:rPr>
              <a:t>Image Generation</a:t>
            </a:r>
          </a:p>
          <a:p>
            <a:pPr>
              <a:lnSpc>
                <a:spcPts val="2000"/>
              </a:lnSpc>
            </a:pPr>
            <a:r>
              <a:rPr lang="en-US" sz="1800" kern="0" spc="-25" dirty="0">
                <a:solidFill>
                  <a:srgbClr val="272525"/>
                </a:solidFill>
                <a:latin typeface="+mj-lt"/>
                <a:ea typeface="Inter" pitchFamily="34" charset="-122"/>
                <a:cs typeface="Inter" pitchFamily="34" charset="-120"/>
              </a:rPr>
              <a:t>Execute workflow to produce final image.</a:t>
            </a:r>
            <a:endParaRPr lang="en-US" sz="1800" dirty="0">
              <a:latin typeface="+mj-lt"/>
            </a:endParaRPr>
          </a:p>
          <a:p>
            <a:pPr>
              <a:lnSpc>
                <a:spcPts val="2000"/>
              </a:lnSpc>
            </a:pPr>
            <a:endParaRPr lang="en-US" sz="1400" dirty="0"/>
          </a:p>
          <a:p>
            <a:pPr>
              <a:lnSpc>
                <a:spcPts val="2000"/>
              </a:lnSpc>
            </a:pPr>
            <a:endParaRPr lang="en-US" sz="1400" dirty="0"/>
          </a:p>
          <a:p>
            <a:pPr marL="0" indent="0" algn="l">
              <a:lnSpc>
                <a:spcPts val="2000"/>
              </a:lnSpc>
              <a:buNone/>
            </a:pPr>
            <a:endParaRPr lang="en-US" sz="1250" dirty="0"/>
          </a:p>
        </p:txBody>
      </p:sp>
      <p:pic>
        <p:nvPicPr>
          <p:cNvPr id="9" name="Image 2" descr="preencoded.png">
            <a:extLst>
              <a:ext uri="{FF2B5EF4-FFF2-40B4-BE49-F238E27FC236}">
                <a16:creationId xmlns:a16="http://schemas.microsoft.com/office/drawing/2014/main" id="{188C3F08-196C-B6F0-F430-B9514F5FD4ED}"/>
              </a:ext>
            </a:extLst>
          </p:cNvPr>
          <p:cNvPicPr>
            <a:picLocks noChangeAspect="1"/>
          </p:cNvPicPr>
          <p:nvPr/>
        </p:nvPicPr>
        <p:blipFill>
          <a:blip r:embed="rId5"/>
          <a:stretch>
            <a:fillRect/>
          </a:stretch>
        </p:blipFill>
        <p:spPr>
          <a:xfrm>
            <a:off x="561856" y="3805358"/>
            <a:ext cx="802719" cy="881360"/>
          </a:xfrm>
          <a:prstGeom prst="rect">
            <a:avLst/>
          </a:prstGeom>
        </p:spPr>
      </p:pic>
      <p:pic>
        <p:nvPicPr>
          <p:cNvPr id="12" name="Image 3" descr="preencoded.png">
            <a:extLst>
              <a:ext uri="{FF2B5EF4-FFF2-40B4-BE49-F238E27FC236}">
                <a16:creationId xmlns:a16="http://schemas.microsoft.com/office/drawing/2014/main" id="{5CB2B79C-DC06-002F-9529-1C072DAD42C7}"/>
              </a:ext>
            </a:extLst>
          </p:cNvPr>
          <p:cNvPicPr>
            <a:picLocks noChangeAspect="1"/>
          </p:cNvPicPr>
          <p:nvPr/>
        </p:nvPicPr>
        <p:blipFill>
          <a:blip r:embed="rId6"/>
          <a:stretch>
            <a:fillRect/>
          </a:stretch>
        </p:blipFill>
        <p:spPr>
          <a:xfrm>
            <a:off x="561855" y="4679366"/>
            <a:ext cx="802719" cy="918000"/>
          </a:xfrm>
          <a:prstGeom prst="rect">
            <a:avLst/>
          </a:prstGeom>
        </p:spPr>
      </p:pic>
      <p:pic>
        <p:nvPicPr>
          <p:cNvPr id="15" name="Image 4" descr="preencoded.png">
            <a:extLst>
              <a:ext uri="{FF2B5EF4-FFF2-40B4-BE49-F238E27FC236}">
                <a16:creationId xmlns:a16="http://schemas.microsoft.com/office/drawing/2014/main" id="{2DF859F2-0E99-A2EF-6A02-06E897CB91CC}"/>
              </a:ext>
            </a:extLst>
          </p:cNvPr>
          <p:cNvPicPr>
            <a:picLocks noChangeAspect="1"/>
          </p:cNvPicPr>
          <p:nvPr/>
        </p:nvPicPr>
        <p:blipFill>
          <a:blip r:embed="rId7"/>
          <a:stretch>
            <a:fillRect/>
          </a:stretch>
        </p:blipFill>
        <p:spPr>
          <a:xfrm>
            <a:off x="561854" y="5615702"/>
            <a:ext cx="802719" cy="1026811"/>
          </a:xfrm>
          <a:prstGeom prst="rect">
            <a:avLst/>
          </a:prstGeom>
        </p:spPr>
      </p:pic>
      <p:sp>
        <p:nvSpPr>
          <p:cNvPr id="16" name="Text 8">
            <a:extLst>
              <a:ext uri="{FF2B5EF4-FFF2-40B4-BE49-F238E27FC236}">
                <a16:creationId xmlns:a16="http://schemas.microsoft.com/office/drawing/2014/main" id="{2A3EA412-4AEF-8F05-BF6C-4158FEDAFF64}"/>
              </a:ext>
            </a:extLst>
          </p:cNvPr>
          <p:cNvSpPr/>
          <p:nvPr/>
        </p:nvSpPr>
        <p:spPr>
          <a:xfrm>
            <a:off x="1605320" y="6534507"/>
            <a:ext cx="2006918" cy="250865"/>
          </a:xfrm>
          <a:prstGeom prst="rect">
            <a:avLst/>
          </a:prstGeom>
          <a:noFill/>
          <a:ln/>
        </p:spPr>
        <p:txBody>
          <a:bodyPr wrap="none" lIns="0" tIns="0" rIns="0" bIns="0" rtlCol="0" anchor="t"/>
          <a:lstStyle/>
          <a:p>
            <a:pPr marL="0" indent="0" algn="l">
              <a:lnSpc>
                <a:spcPts val="1950"/>
              </a:lnSpc>
              <a:buNone/>
            </a:pPr>
            <a:endParaRPr lang="en-US" sz="1550" dirty="0"/>
          </a:p>
        </p:txBody>
      </p:sp>
    </p:spTree>
    <p:extLst>
      <p:ext uri="{BB962C8B-B14F-4D97-AF65-F5344CB8AC3E}">
        <p14:creationId xmlns:p14="http://schemas.microsoft.com/office/powerpoint/2010/main" val="276698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F14E83-3FA4-05E3-BB4E-BA513C4ABD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6FE70F-BB45-7742-174C-E4516E7C69AE}"/>
              </a:ext>
            </a:extLst>
          </p:cNvPr>
          <p:cNvSpPr txBox="1"/>
          <p:nvPr/>
        </p:nvSpPr>
        <p:spPr>
          <a:xfrm>
            <a:off x="212231" y="962377"/>
            <a:ext cx="5904091" cy="400110"/>
          </a:xfrm>
          <a:prstGeom prst="rect">
            <a:avLst/>
          </a:prstGeom>
          <a:noFill/>
        </p:spPr>
        <p:txBody>
          <a:bodyPr wrap="square">
            <a:spAutoFit/>
          </a:bodyPr>
          <a:lstStyle/>
          <a:p>
            <a:r>
              <a:rPr lang="en-US" sz="2000" b="1" dirty="0">
                <a:solidFill>
                  <a:srgbClr val="213163"/>
                </a:solidFill>
              </a:rPr>
              <a:t>Creating Image Workflows in </a:t>
            </a:r>
            <a:r>
              <a:rPr lang="en-US" sz="2000" b="1" dirty="0" err="1">
                <a:solidFill>
                  <a:srgbClr val="213163"/>
                </a:solidFill>
              </a:rPr>
              <a:t>ComfyUI</a:t>
            </a:r>
            <a:endParaRPr lang="en-US" sz="2000" b="1" dirty="0">
              <a:solidFill>
                <a:srgbClr val="213163"/>
              </a:solidFill>
            </a:endParaRPr>
          </a:p>
        </p:txBody>
      </p:sp>
      <p:sp>
        <p:nvSpPr>
          <p:cNvPr id="4" name="TextBox 3">
            <a:extLst>
              <a:ext uri="{FF2B5EF4-FFF2-40B4-BE49-F238E27FC236}">
                <a16:creationId xmlns:a16="http://schemas.microsoft.com/office/drawing/2014/main" id="{3D3E51DD-8B1A-8E00-9C04-2AEFB0C647D6}"/>
              </a:ext>
            </a:extLst>
          </p:cNvPr>
          <p:cNvSpPr txBox="1"/>
          <p:nvPr/>
        </p:nvSpPr>
        <p:spPr>
          <a:xfrm>
            <a:off x="210314" y="1461898"/>
            <a:ext cx="8453626" cy="1477328"/>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In </a:t>
            </a:r>
            <a:r>
              <a:rPr lang="en-US" sz="1800" dirty="0" err="1">
                <a:latin typeface="+mn-lt"/>
              </a:rPr>
              <a:t>ComfyUI</a:t>
            </a:r>
            <a:r>
              <a:rPr lang="en-US" sz="1800" dirty="0">
                <a:latin typeface="+mn-lt"/>
              </a:rPr>
              <a:t>, image generation workflows are constructed by connecting nodes, each representing a distinct part of the process. A typical workflow includes loading a pre-trained model, adding a prompt, adjusting parameters, and generating the image. Users can experiment with detailed prompts, different styles, and iterate based on feedback to achieve desired results.</a:t>
            </a:r>
          </a:p>
        </p:txBody>
      </p:sp>
      <p:pic>
        <p:nvPicPr>
          <p:cNvPr id="2" name="Image 0" descr="preencoded.png">
            <a:extLst>
              <a:ext uri="{FF2B5EF4-FFF2-40B4-BE49-F238E27FC236}">
                <a16:creationId xmlns:a16="http://schemas.microsoft.com/office/drawing/2014/main" id="{882380EF-706D-932C-B888-5ECA0326E4FE}"/>
              </a:ext>
            </a:extLst>
          </p:cNvPr>
          <p:cNvPicPr>
            <a:picLocks noChangeAspect="1"/>
          </p:cNvPicPr>
          <p:nvPr/>
        </p:nvPicPr>
        <p:blipFill>
          <a:blip r:embed="rId3"/>
          <a:stretch>
            <a:fillRect/>
          </a:stretch>
        </p:blipFill>
        <p:spPr>
          <a:xfrm>
            <a:off x="8663940" y="1147128"/>
            <a:ext cx="3429000" cy="5143500"/>
          </a:xfrm>
          <a:prstGeom prst="rect">
            <a:avLst/>
          </a:prstGeom>
        </p:spPr>
      </p:pic>
      <p:graphicFrame>
        <p:nvGraphicFramePr>
          <p:cNvPr id="5" name="Table 4">
            <a:extLst>
              <a:ext uri="{FF2B5EF4-FFF2-40B4-BE49-F238E27FC236}">
                <a16:creationId xmlns:a16="http://schemas.microsoft.com/office/drawing/2014/main" id="{F2A4551F-9E0A-BED0-FEBC-F147D9493FF3}"/>
              </a:ext>
            </a:extLst>
          </p:cNvPr>
          <p:cNvGraphicFramePr>
            <a:graphicFrameLocks noGrp="1"/>
          </p:cNvGraphicFramePr>
          <p:nvPr>
            <p:extLst>
              <p:ext uri="{D42A27DB-BD31-4B8C-83A1-F6EECF244321}">
                <p14:modId xmlns:p14="http://schemas.microsoft.com/office/powerpoint/2010/main" val="3989562947"/>
              </p:ext>
            </p:extLst>
          </p:nvPr>
        </p:nvGraphicFramePr>
        <p:xfrm>
          <a:off x="818156" y="3253996"/>
          <a:ext cx="7237942" cy="3251520"/>
        </p:xfrm>
        <a:graphic>
          <a:graphicData uri="http://schemas.openxmlformats.org/drawingml/2006/table">
            <a:tbl>
              <a:tblPr firstRow="1" bandRow="1">
                <a:tableStyleId>{5C22544A-7EE6-4342-B048-85BDC9FD1C3A}</a:tableStyleId>
              </a:tblPr>
              <a:tblGrid>
                <a:gridCol w="1626495">
                  <a:extLst>
                    <a:ext uri="{9D8B030D-6E8A-4147-A177-3AD203B41FA5}">
                      <a16:colId xmlns:a16="http://schemas.microsoft.com/office/drawing/2014/main" val="939089320"/>
                    </a:ext>
                  </a:extLst>
                </a:gridCol>
                <a:gridCol w="5611447">
                  <a:extLst>
                    <a:ext uri="{9D8B030D-6E8A-4147-A177-3AD203B41FA5}">
                      <a16:colId xmlns:a16="http://schemas.microsoft.com/office/drawing/2014/main" val="47547193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Node Type</a:t>
                      </a:r>
                      <a:endParaRPr lang="en-US"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Function</a:t>
                      </a:r>
                      <a:endParaRPr lang="en-US" sz="1800" dirty="0"/>
                    </a:p>
                    <a:p>
                      <a:endParaRPr lang="en-IN" dirty="0"/>
                    </a:p>
                  </a:txBody>
                  <a:tcPr/>
                </a:tc>
                <a:extLst>
                  <a:ext uri="{0D108BD9-81ED-4DB2-BD59-A6C34878D82A}">
                    <a16:rowId xmlns:a16="http://schemas.microsoft.com/office/drawing/2014/main" val="1216706142"/>
                  </a:ext>
                </a:extLst>
              </a:tr>
              <a:tr h="354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Load Model</a:t>
                      </a:r>
                      <a:endParaRPr lang="en-US"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Select and initialize generative model</a:t>
                      </a:r>
                      <a:endParaRPr lang="en-US" sz="1800" dirty="0"/>
                    </a:p>
                    <a:p>
                      <a:endParaRPr lang="en-IN" dirty="0"/>
                    </a:p>
                  </a:txBody>
                  <a:tcPr/>
                </a:tc>
                <a:extLst>
                  <a:ext uri="{0D108BD9-81ED-4DB2-BD59-A6C34878D82A}">
                    <a16:rowId xmlns:a16="http://schemas.microsoft.com/office/drawing/2014/main" val="27230576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Prompt</a:t>
                      </a:r>
                      <a:endParaRPr lang="en-US"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Input descriptive text for image generation</a:t>
                      </a:r>
                      <a:endParaRPr lang="en-US" sz="1800" dirty="0"/>
                    </a:p>
                    <a:p>
                      <a:endParaRPr lang="en-IN" dirty="0"/>
                    </a:p>
                  </a:txBody>
                  <a:tcPr/>
                </a:tc>
                <a:extLst>
                  <a:ext uri="{0D108BD9-81ED-4DB2-BD59-A6C34878D82A}">
                    <a16:rowId xmlns:a16="http://schemas.microsoft.com/office/drawing/2014/main" val="3912092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Parameters</a:t>
                      </a:r>
                      <a:endParaRPr lang="en-US"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Adjust settings like resolution and style</a:t>
                      </a:r>
                      <a:endParaRPr lang="en-US" sz="1800" dirty="0"/>
                    </a:p>
                    <a:p>
                      <a:endParaRPr lang="en-IN" dirty="0"/>
                    </a:p>
                  </a:txBody>
                  <a:tcPr/>
                </a:tc>
                <a:extLst>
                  <a:ext uri="{0D108BD9-81ED-4DB2-BD59-A6C34878D82A}">
                    <a16:rowId xmlns:a16="http://schemas.microsoft.com/office/drawing/2014/main" val="18338641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Generate</a:t>
                      </a:r>
                      <a:endParaRPr lang="en-US"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spc="-31" dirty="0">
                          <a:solidFill>
                            <a:srgbClr val="272525"/>
                          </a:solidFill>
                          <a:latin typeface="Inter" pitchFamily="34" charset="0"/>
                          <a:ea typeface="Inter" pitchFamily="34" charset="-122"/>
                          <a:cs typeface="Inter" pitchFamily="34" charset="-120"/>
                        </a:rPr>
                        <a:t>Execute workflow and produce image</a:t>
                      </a:r>
                      <a:endParaRPr lang="en-US" sz="1800" dirty="0"/>
                    </a:p>
                    <a:p>
                      <a:endParaRPr lang="en-IN" dirty="0"/>
                    </a:p>
                  </a:txBody>
                  <a:tcPr/>
                </a:tc>
                <a:extLst>
                  <a:ext uri="{0D108BD9-81ED-4DB2-BD59-A6C34878D82A}">
                    <a16:rowId xmlns:a16="http://schemas.microsoft.com/office/drawing/2014/main" val="3164274995"/>
                  </a:ext>
                </a:extLst>
              </a:tr>
            </a:tbl>
          </a:graphicData>
        </a:graphic>
      </p:graphicFrame>
    </p:spTree>
    <p:extLst>
      <p:ext uri="{BB962C8B-B14F-4D97-AF65-F5344CB8AC3E}">
        <p14:creationId xmlns:p14="http://schemas.microsoft.com/office/powerpoint/2010/main" val="157363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78EA854-89E0-D7DF-455A-B63046933D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EE5EDD-D498-2AD4-CD51-6C15EC07317C}"/>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Advanced Features of </a:t>
            </a:r>
            <a:r>
              <a:rPr lang="en-IN" sz="2000" b="1" dirty="0" err="1">
                <a:solidFill>
                  <a:srgbClr val="213163"/>
                </a:solidFill>
              </a:rPr>
              <a:t>ComfyUI</a:t>
            </a:r>
            <a:endParaRPr lang="en-IN" sz="2000" b="1" dirty="0">
              <a:solidFill>
                <a:srgbClr val="213163"/>
              </a:solidFill>
            </a:endParaRPr>
          </a:p>
        </p:txBody>
      </p:sp>
      <p:sp>
        <p:nvSpPr>
          <p:cNvPr id="4" name="TextBox 3">
            <a:extLst>
              <a:ext uri="{FF2B5EF4-FFF2-40B4-BE49-F238E27FC236}">
                <a16:creationId xmlns:a16="http://schemas.microsoft.com/office/drawing/2014/main" id="{B5A04BEC-E2B6-FA94-BAFE-36AB2138D2C3}"/>
              </a:ext>
            </a:extLst>
          </p:cNvPr>
          <p:cNvSpPr txBox="1"/>
          <p:nvPr/>
        </p:nvSpPr>
        <p:spPr>
          <a:xfrm>
            <a:off x="846667" y="1461898"/>
            <a:ext cx="10955865" cy="1477328"/>
          </a:xfrm>
          <a:prstGeom prst="rect">
            <a:avLst/>
          </a:prstGeom>
          <a:noFill/>
        </p:spPr>
        <p:txBody>
          <a:bodyPr wrap="square" rtlCol="0">
            <a:spAutoFit/>
          </a:bodyPr>
          <a:lstStyle/>
          <a:p>
            <a:pPr>
              <a:spcAft>
                <a:spcPts val="800"/>
              </a:spcAft>
            </a:pPr>
            <a:r>
              <a:rPr lang="en-US" sz="1800" dirty="0" err="1">
                <a:latin typeface="+mn-lt"/>
              </a:rPr>
              <a:t>ComfyUI</a:t>
            </a:r>
            <a:r>
              <a:rPr lang="en-US" sz="1800" dirty="0">
                <a:latin typeface="+mn-lt"/>
              </a:rPr>
              <a:t> offers advanced features for more complex image generation tasks. Batch processing allows users to generate multiple images by exploring prompt variations or changing parameters across runs. Inpainting and masking enable selective alterations to specific areas of an image. Post-processing nodes adjust properties like sharpness and contrast directly within the workflow, reducing the need for external editing tools.</a:t>
            </a:r>
          </a:p>
        </p:txBody>
      </p:sp>
      <p:pic>
        <p:nvPicPr>
          <p:cNvPr id="2" name="Image 0" descr="preencoded.png">
            <a:extLst>
              <a:ext uri="{FF2B5EF4-FFF2-40B4-BE49-F238E27FC236}">
                <a16:creationId xmlns:a16="http://schemas.microsoft.com/office/drawing/2014/main" id="{1ACF3F40-E491-B3A2-6248-26696A6972F9}"/>
              </a:ext>
            </a:extLst>
          </p:cNvPr>
          <p:cNvPicPr>
            <a:picLocks noChangeAspect="1"/>
          </p:cNvPicPr>
          <p:nvPr/>
        </p:nvPicPr>
        <p:blipFill>
          <a:blip r:embed="rId3"/>
          <a:stretch>
            <a:fillRect/>
          </a:stretch>
        </p:blipFill>
        <p:spPr>
          <a:xfrm>
            <a:off x="516033" y="2939226"/>
            <a:ext cx="3411008" cy="2259307"/>
          </a:xfrm>
          <a:prstGeom prst="rect">
            <a:avLst/>
          </a:prstGeom>
        </p:spPr>
      </p:pic>
      <p:sp>
        <p:nvSpPr>
          <p:cNvPr id="6" name="Text 3">
            <a:extLst>
              <a:ext uri="{FF2B5EF4-FFF2-40B4-BE49-F238E27FC236}">
                <a16:creationId xmlns:a16="http://schemas.microsoft.com/office/drawing/2014/main" id="{C2F49FAB-11C1-42D3-5986-3D45CF02FB6B}"/>
              </a:ext>
            </a:extLst>
          </p:cNvPr>
          <p:cNvSpPr/>
          <p:nvPr/>
        </p:nvSpPr>
        <p:spPr>
          <a:xfrm>
            <a:off x="383580" y="5500232"/>
            <a:ext cx="4000698" cy="1154567"/>
          </a:xfrm>
          <a:prstGeom prst="rect">
            <a:avLst/>
          </a:prstGeom>
          <a:noFill/>
          <a:ln/>
        </p:spPr>
        <p:txBody>
          <a:bodyPr wrap="square" lIns="0" tIns="0" rIns="0" bIns="0" rtlCol="0" anchor="t"/>
          <a:lstStyle/>
          <a:p>
            <a:pPr>
              <a:lnSpc>
                <a:spcPts val="2850"/>
              </a:lnSpc>
            </a:pPr>
            <a:r>
              <a:rPr lang="en-US" sz="1800" b="1" kern="0" spc="-67" dirty="0">
                <a:solidFill>
                  <a:srgbClr val="272525"/>
                </a:solidFill>
                <a:latin typeface="+mj-lt"/>
                <a:ea typeface="Inter Bold" pitchFamily="34" charset="-122"/>
                <a:cs typeface="Inter Bold" pitchFamily="34" charset="-120"/>
              </a:rPr>
              <a:t>Batch Processing</a:t>
            </a:r>
            <a:endParaRPr lang="en-US" sz="1800" dirty="0">
              <a:latin typeface="+mj-lt"/>
            </a:endParaRPr>
          </a:p>
          <a:p>
            <a:pPr marL="0" indent="0" algn="l">
              <a:lnSpc>
                <a:spcPts val="2850"/>
              </a:lnSpc>
              <a:buNone/>
            </a:pPr>
            <a:r>
              <a:rPr lang="en-US" sz="1800" kern="0" spc="-36" dirty="0">
                <a:solidFill>
                  <a:srgbClr val="272525"/>
                </a:solidFill>
                <a:latin typeface="+mj-lt"/>
                <a:ea typeface="Inter" pitchFamily="34" charset="-122"/>
                <a:cs typeface="Inter" pitchFamily="34" charset="-120"/>
              </a:rPr>
              <a:t>Generate multiple images with varying prompts or parameters.</a:t>
            </a:r>
            <a:endParaRPr lang="en-US" sz="1800" dirty="0">
              <a:latin typeface="+mj-lt"/>
            </a:endParaRPr>
          </a:p>
        </p:txBody>
      </p:sp>
      <p:pic>
        <p:nvPicPr>
          <p:cNvPr id="7" name="Image 1" descr="preencoded.png">
            <a:extLst>
              <a:ext uri="{FF2B5EF4-FFF2-40B4-BE49-F238E27FC236}">
                <a16:creationId xmlns:a16="http://schemas.microsoft.com/office/drawing/2014/main" id="{9BC8A260-D180-F4E6-80B6-648CA93DD806}"/>
              </a:ext>
            </a:extLst>
          </p:cNvPr>
          <p:cNvPicPr>
            <a:picLocks noChangeAspect="1"/>
          </p:cNvPicPr>
          <p:nvPr/>
        </p:nvPicPr>
        <p:blipFill>
          <a:blip r:embed="rId4"/>
          <a:stretch>
            <a:fillRect/>
          </a:stretch>
        </p:blipFill>
        <p:spPr>
          <a:xfrm>
            <a:off x="4264223" y="2919408"/>
            <a:ext cx="3411008" cy="2279125"/>
          </a:xfrm>
          <a:prstGeom prst="rect">
            <a:avLst/>
          </a:prstGeom>
        </p:spPr>
      </p:pic>
      <p:sp>
        <p:nvSpPr>
          <p:cNvPr id="9" name="Text 5">
            <a:extLst>
              <a:ext uri="{FF2B5EF4-FFF2-40B4-BE49-F238E27FC236}">
                <a16:creationId xmlns:a16="http://schemas.microsoft.com/office/drawing/2014/main" id="{C67EE303-34A7-EEAA-C411-78086320163F}"/>
              </a:ext>
            </a:extLst>
          </p:cNvPr>
          <p:cNvSpPr/>
          <p:nvPr/>
        </p:nvSpPr>
        <p:spPr>
          <a:xfrm>
            <a:off x="4504393" y="5500232"/>
            <a:ext cx="3880642" cy="725805"/>
          </a:xfrm>
          <a:prstGeom prst="rect">
            <a:avLst/>
          </a:prstGeom>
          <a:noFill/>
          <a:ln/>
        </p:spPr>
        <p:txBody>
          <a:bodyPr wrap="square" lIns="0" tIns="0" rIns="0" bIns="0" rtlCol="0" anchor="t"/>
          <a:lstStyle/>
          <a:p>
            <a:pPr>
              <a:lnSpc>
                <a:spcPts val="2850"/>
              </a:lnSpc>
            </a:pPr>
            <a:r>
              <a:rPr lang="en-US" sz="1800" b="1" kern="0" spc="-67" dirty="0">
                <a:solidFill>
                  <a:srgbClr val="272525"/>
                </a:solidFill>
                <a:latin typeface="+mj-lt"/>
                <a:ea typeface="Inter Bold" pitchFamily="34" charset="-122"/>
                <a:cs typeface="Inter Bold" pitchFamily="34" charset="-120"/>
              </a:rPr>
              <a:t>Inpainting and Masking</a:t>
            </a:r>
            <a:endParaRPr lang="en-US" sz="1800" dirty="0">
              <a:latin typeface="+mj-lt"/>
            </a:endParaRPr>
          </a:p>
          <a:p>
            <a:pPr marL="0" indent="0" algn="l">
              <a:lnSpc>
                <a:spcPts val="2850"/>
              </a:lnSpc>
              <a:buNone/>
            </a:pPr>
            <a:r>
              <a:rPr lang="en-US" sz="1800" kern="0" spc="-36" dirty="0">
                <a:solidFill>
                  <a:srgbClr val="272525"/>
                </a:solidFill>
                <a:latin typeface="+mj-lt"/>
                <a:ea typeface="Inter" pitchFamily="34" charset="-122"/>
                <a:cs typeface="Inter" pitchFamily="34" charset="-120"/>
              </a:rPr>
              <a:t>Selectively alter specific areas of an image.</a:t>
            </a:r>
            <a:endParaRPr lang="en-US" sz="1800" dirty="0">
              <a:latin typeface="+mj-lt"/>
            </a:endParaRPr>
          </a:p>
        </p:txBody>
      </p:sp>
      <p:pic>
        <p:nvPicPr>
          <p:cNvPr id="10" name="Image 2" descr="preencoded.png">
            <a:extLst>
              <a:ext uri="{FF2B5EF4-FFF2-40B4-BE49-F238E27FC236}">
                <a16:creationId xmlns:a16="http://schemas.microsoft.com/office/drawing/2014/main" id="{38A754BF-4D03-C6C7-D4B0-A7D80714CD8C}"/>
              </a:ext>
            </a:extLst>
          </p:cNvPr>
          <p:cNvPicPr>
            <a:picLocks noChangeAspect="1"/>
          </p:cNvPicPr>
          <p:nvPr/>
        </p:nvPicPr>
        <p:blipFill>
          <a:blip r:embed="rId5"/>
          <a:stretch>
            <a:fillRect/>
          </a:stretch>
        </p:blipFill>
        <p:spPr>
          <a:xfrm>
            <a:off x="8264920" y="2939227"/>
            <a:ext cx="3282202" cy="2279126"/>
          </a:xfrm>
          <a:prstGeom prst="rect">
            <a:avLst/>
          </a:prstGeom>
        </p:spPr>
      </p:pic>
      <p:sp>
        <p:nvSpPr>
          <p:cNvPr id="12" name="Text 7">
            <a:extLst>
              <a:ext uri="{FF2B5EF4-FFF2-40B4-BE49-F238E27FC236}">
                <a16:creationId xmlns:a16="http://schemas.microsoft.com/office/drawing/2014/main" id="{8C943274-9337-BB55-4ECB-0A66AA3CEA20}"/>
              </a:ext>
            </a:extLst>
          </p:cNvPr>
          <p:cNvSpPr/>
          <p:nvPr/>
        </p:nvSpPr>
        <p:spPr>
          <a:xfrm>
            <a:off x="8760560" y="5497131"/>
            <a:ext cx="3041972" cy="725805"/>
          </a:xfrm>
          <a:prstGeom prst="rect">
            <a:avLst/>
          </a:prstGeom>
          <a:noFill/>
          <a:ln/>
        </p:spPr>
        <p:txBody>
          <a:bodyPr wrap="square" lIns="0" tIns="0" rIns="0" bIns="0" rtlCol="0" anchor="t"/>
          <a:lstStyle/>
          <a:p>
            <a:pPr>
              <a:lnSpc>
                <a:spcPts val="2850"/>
              </a:lnSpc>
            </a:pPr>
            <a:r>
              <a:rPr lang="en-US" sz="1800" b="1" spc="-67" dirty="0">
                <a:solidFill>
                  <a:srgbClr val="272525"/>
                </a:solidFill>
                <a:latin typeface="+mj-lt"/>
                <a:ea typeface="Inter Bold" pitchFamily="34" charset="-122"/>
              </a:rPr>
              <a:t>Post-Processing</a:t>
            </a:r>
          </a:p>
          <a:p>
            <a:pPr marL="0" indent="0" algn="l">
              <a:lnSpc>
                <a:spcPts val="2850"/>
              </a:lnSpc>
              <a:buNone/>
            </a:pPr>
            <a:r>
              <a:rPr lang="en-US" sz="1800" spc="-36" dirty="0">
                <a:solidFill>
                  <a:srgbClr val="272525"/>
                </a:solidFill>
                <a:latin typeface="+mj-lt"/>
                <a:ea typeface="Inter" pitchFamily="34" charset="-122"/>
              </a:rPr>
              <a:t>Adjust image properties within the ComfyUI workflow.</a:t>
            </a:r>
          </a:p>
        </p:txBody>
      </p:sp>
    </p:spTree>
    <p:extLst>
      <p:ext uri="{BB962C8B-B14F-4D97-AF65-F5344CB8AC3E}">
        <p14:creationId xmlns:p14="http://schemas.microsoft.com/office/powerpoint/2010/main" val="57384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21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4761926-88B0-F1A5-2DD7-18625C58F9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2C88EE-58CB-4C19-B7B4-B9F0DAB0A1B0}"/>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4" name="TextBox 3">
            <a:extLst>
              <a:ext uri="{FF2B5EF4-FFF2-40B4-BE49-F238E27FC236}">
                <a16:creationId xmlns:a16="http://schemas.microsoft.com/office/drawing/2014/main" id="{09213B7A-B5FD-D37C-BCBA-CE053D8B7412}"/>
              </a:ext>
            </a:extLst>
          </p:cNvPr>
          <p:cNvSpPr txBox="1"/>
          <p:nvPr/>
        </p:nvSpPr>
        <p:spPr>
          <a:xfrm>
            <a:off x="210314" y="1461898"/>
            <a:ext cx="8453626" cy="1856919"/>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https://www.weforum.org/agenda/2024/02/green-jobs-green-skills-growth/</a:t>
            </a:r>
            <a:endParaRPr lang="en-US" sz="1800" dirty="0">
              <a:latin typeface="+mn-lt"/>
            </a:endParaRPr>
          </a:p>
          <a:p>
            <a:pPr marL="228600" indent="-228600">
              <a:spcAft>
                <a:spcPts val="800"/>
              </a:spcAft>
              <a:buFont typeface="Arial" panose="020B0604020202020204" pitchFamily="34" charset="0"/>
              <a:buChar char="•"/>
            </a:pPr>
            <a:r>
              <a:rPr lang="it-IT" sz="1600" dirty="0">
                <a:hlinkClick r:id="rId4"/>
              </a:rPr>
              <a:t>Generative AI: A comprehensive guide</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5"/>
              </a:rPr>
              <a:t>https://www.davidinouye.com/course/ece57000-fall-2020/lectures/gans.pdf</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6"/>
              </a:rPr>
              <a:t>https://www.zendesk.com/dk/blog/generative-ai-guide/</a:t>
            </a:r>
            <a:endParaRPr lang="en-US" sz="1800" dirty="0">
              <a:latin typeface="+mn-lt"/>
            </a:endParaRP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236080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sz="1800" dirty="0"/>
              <a:t>Place Your Content Here</a:t>
            </a: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
        <p:nvSpPr>
          <p:cNvPr id="7" name="Rectangle 3">
            <a:extLst>
              <a:ext uri="{FF2B5EF4-FFF2-40B4-BE49-F238E27FC236}">
                <a16:creationId xmlns:a16="http://schemas.microsoft.com/office/drawing/2014/main" id="{5E968FDC-F6B2-7DDF-90C9-0B8A25FF98B2}"/>
              </a:ext>
            </a:extLst>
          </p:cNvPr>
          <p:cNvSpPr>
            <a:spLocks noChangeArrowheads="1"/>
          </p:cNvSpPr>
          <p:nvPr/>
        </p:nvSpPr>
        <p:spPr bwMode="auto">
          <a:xfrm>
            <a:off x="263525" y="1672799"/>
            <a:ext cx="7333029"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Generative AI Models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the importance of Fine-Tuning and Transfer Learning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frameworks and libraries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how Fine-Tuning applies to Specific Tasks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Evaluation Metrics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Visualization Tools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Future Trends in Generative AI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the Impact of Generative AI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j-lt"/>
              </a:rPr>
              <a:t>You have learned about the Continual Improvement of Generative Models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j-lt"/>
              </a:rPr>
              <a:t>You have learned about </a:t>
            </a:r>
            <a:r>
              <a:rPr lang="en-US" sz="1600" b="1" dirty="0" err="1">
                <a:latin typeface="+mj-lt"/>
              </a:rPr>
              <a:t>ComfyUI's</a:t>
            </a:r>
            <a:r>
              <a:rPr lang="en-US" sz="1600" b="1" dirty="0">
                <a:latin typeface="+mj-lt"/>
              </a:rPr>
              <a:t> user-friendly interface</a:t>
            </a:r>
            <a:r>
              <a:rPr lang="en-US" sz="1600" dirty="0">
                <a:latin typeface="+mj-lt"/>
              </a:rPr>
              <a:t> for building and fine-tuning image generation workflows.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j-lt"/>
              </a:rPr>
              <a:t>You have learned about </a:t>
            </a:r>
            <a:r>
              <a:rPr lang="en-US" sz="1600" b="1" dirty="0">
                <a:latin typeface="+mj-lt"/>
              </a:rPr>
              <a:t>the visual approach to workflow design</a:t>
            </a:r>
            <a:r>
              <a:rPr lang="en-US" sz="1600" dirty="0">
                <a:latin typeface="+mj-lt"/>
              </a:rPr>
              <a:t> that allows easy experimentation with generative models, prompts, and parameters.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j-lt"/>
              </a:rPr>
              <a:t>You have learned about </a:t>
            </a:r>
            <a:r>
              <a:rPr lang="en-US" sz="1600" b="1" dirty="0">
                <a:latin typeface="+mj-lt"/>
              </a:rPr>
              <a:t>iterating on prompts, styles, and settings</a:t>
            </a:r>
            <a:r>
              <a:rPr lang="en-US" sz="1600" dirty="0">
                <a:latin typeface="+mj-lt"/>
              </a:rPr>
              <a:t> to enhance image generation results.</a:t>
            </a:r>
            <a:endParaRPr kumimoji="0" lang="en-US" altLang="en-US" sz="160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04632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8453626" cy="369332"/>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https://www.weforum.org/agenda/2024/02/green-jobs-green-skills-growth/</a:t>
            </a:r>
          </a:p>
        </p:txBody>
      </p:sp>
    </p:spTree>
    <p:extLst>
      <p:ext uri="{BB962C8B-B14F-4D97-AF65-F5344CB8AC3E}">
        <p14:creationId xmlns:p14="http://schemas.microsoft.com/office/powerpoint/2010/main" val="1307925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30"/>
            <a:ext cx="12192000" cy="1354378"/>
            <a:chOff x="229036" y="4299585"/>
            <a:chExt cx="8640644" cy="76327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7645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(d) All of the above</a:t>
              </a:r>
            </a:p>
            <a:p>
              <a:endParaRPr lang="en-US" sz="2400" dirty="0">
                <a:latin typeface="Arial" panose="020B0604020202020204" pitchFamily="34" charset="0"/>
                <a:cs typeface="Arial" panose="020B0604020202020204" pitchFamily="34" charset="0"/>
              </a:endParaRP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257413"/>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Which of the following industries has been transformed by generative AI?</a:t>
            </a:r>
          </a:p>
          <a:p>
            <a:pPr>
              <a:spcAft>
                <a:spcPts val="800"/>
              </a:spcAft>
            </a:pPr>
            <a:r>
              <a:rPr lang="en-US" dirty="0">
                <a:latin typeface="Arial" panose="020B0604020202020204" pitchFamily="34" charset="0"/>
                <a:cs typeface="Arial" panose="020B0604020202020204" pitchFamily="34" charset="0"/>
              </a:rPr>
              <a:t>(a) Healthcare</a:t>
            </a:r>
          </a:p>
          <a:p>
            <a:pPr>
              <a:spcAft>
                <a:spcPts val="800"/>
              </a:spcAft>
            </a:pPr>
            <a:r>
              <a:rPr lang="en-US" dirty="0">
                <a:latin typeface="Arial" panose="020B0604020202020204" pitchFamily="34" charset="0"/>
                <a:cs typeface="Arial" panose="020B0604020202020204" pitchFamily="34" charset="0"/>
              </a:rPr>
              <a:t>(b) Entertainment</a:t>
            </a:r>
          </a:p>
          <a:p>
            <a:pPr>
              <a:spcAft>
                <a:spcPts val="800"/>
              </a:spcAft>
            </a:pPr>
            <a:r>
              <a:rPr lang="en-US" dirty="0">
                <a:latin typeface="Arial" panose="020B0604020202020204" pitchFamily="34" charset="0"/>
                <a:cs typeface="Arial" panose="020B0604020202020204" pitchFamily="34" charset="0"/>
              </a:rPr>
              <a:t>(c) Business</a:t>
            </a:r>
          </a:p>
          <a:p>
            <a:pPr>
              <a:spcAft>
                <a:spcPts val="800"/>
              </a:spcAft>
            </a:pPr>
            <a:r>
              <a:rPr lang="en-US" dirty="0">
                <a:latin typeface="Arial" panose="020B0604020202020204" pitchFamily="34" charset="0"/>
                <a:cs typeface="Arial" panose="020B0604020202020204" pitchFamily="34" charset="0"/>
              </a:rPr>
              <a:t>(d) All of the above</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977380B-F33A-945F-0141-B84B314B2E5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E0D46B7-FF84-18E0-8249-F16FC7042C9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6063FD88-8AFA-6FF3-38A3-3FEE49C102FC}"/>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9363BF29-B0AA-2F7A-974A-0069458282EF}"/>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FD885028-848E-2F3A-4E0F-68E4928FDEC3}"/>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90939986-1B09-5F25-B7A3-4F63551F3343}"/>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err="1">
                  <a:latin typeface="Arial" panose="020B0604020202020204" pitchFamily="34" charset="0"/>
                  <a:cs typeface="Arial" panose="020B0604020202020204" pitchFamily="34" charset="0"/>
                </a:rPr>
                <a:t>Answer:b</a:t>
              </a:r>
              <a:r>
                <a:rPr lang="en-IN" sz="2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It focuses on creating new data instead of analyzing it</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4DD31365-8036-D226-5B88-120DBCE8E1E0}"/>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How does generative AI differ from traditional AI?</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requires more data for training</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focuses on creating new data instead of analyzing it</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only works with images</a:t>
            </a:r>
          </a:p>
          <a:p>
            <a:pPr marL="457200" indent="-457200">
              <a:spcAft>
                <a:spcPts val="800"/>
              </a:spcAft>
              <a:buFont typeface="+mj-lt"/>
              <a:buAutoNum type="alphaLcParenR"/>
            </a:pPr>
            <a:r>
              <a:rPr lang="en-US" dirty="0">
                <a:latin typeface="Arial" panose="020B0604020202020204" pitchFamily="34" charset="0"/>
                <a:cs typeface="Arial" panose="020B0604020202020204" pitchFamily="34" charset="0"/>
              </a:rPr>
              <a:t>It cannot be used in healthcare</a:t>
            </a:r>
          </a:p>
          <a:p>
            <a:pPr>
              <a:spcAft>
                <a:spcPts val="800"/>
              </a:spcAft>
            </a:pPr>
            <a:endParaRPr lang="en-US" b="1"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51F29BA8-0340-F9E1-C9F5-43276D1755F9}"/>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8611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E0A7B9B-D475-DF89-4182-E83734B80A7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2EC0E542-B8E6-5196-832B-8639BB7CE6B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67648A6D-D064-BFF4-F371-44E5AC1C0AFB}"/>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AC740626-253E-28AD-86AD-04F7CCACD744}"/>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D9725019-BCF6-613F-37C9-1196DCB7C94F}"/>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CFFDE087-E3AD-B5BF-C35E-42D1902C9DBC}"/>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(d) Tokenization</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88F1F297-83AE-2F91-BA85-6867F83D8540}"/>
              </a:ext>
            </a:extLst>
          </p:cNvPr>
          <p:cNvSpPr txBox="1"/>
          <p:nvPr/>
        </p:nvSpPr>
        <p:spPr>
          <a:xfrm>
            <a:off x="307025" y="1424266"/>
            <a:ext cx="6543976" cy="3427157"/>
          </a:xfrm>
          <a:prstGeom prst="rect">
            <a:avLst/>
          </a:prstGeom>
          <a:noFill/>
        </p:spPr>
        <p:txBody>
          <a:bodyPr wrap="square" lIns="121920" tIns="60960" rIns="121920" bIns="60960" rtlCol="0" anchor="t">
            <a:sp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The practice of breaking down text into smaller, manageable units in LLMs is called:</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Clustering</a:t>
            </a:r>
          </a:p>
          <a:p>
            <a:pPr>
              <a:spcAft>
                <a:spcPts val="800"/>
              </a:spcAft>
            </a:pPr>
            <a:r>
              <a:rPr lang="en-US" dirty="0">
                <a:latin typeface="Arial" panose="020B0604020202020204" pitchFamily="34" charset="0"/>
                <a:cs typeface="Arial" panose="020B0604020202020204" pitchFamily="34" charset="0"/>
              </a:rPr>
              <a:t>(b) Parsing</a:t>
            </a:r>
          </a:p>
          <a:p>
            <a:pPr>
              <a:spcAft>
                <a:spcPts val="800"/>
              </a:spcAft>
            </a:pPr>
            <a:r>
              <a:rPr lang="en-US" dirty="0">
                <a:latin typeface="Arial" panose="020B0604020202020204" pitchFamily="34" charset="0"/>
                <a:cs typeface="Arial" panose="020B0604020202020204" pitchFamily="34" charset="0"/>
              </a:rPr>
              <a:t>(c) Encoding</a:t>
            </a:r>
          </a:p>
          <a:p>
            <a:pPr>
              <a:spcAft>
                <a:spcPts val="800"/>
              </a:spcAft>
            </a:pPr>
            <a:r>
              <a:rPr lang="en-US" dirty="0">
                <a:latin typeface="Arial" panose="020B0604020202020204" pitchFamily="34" charset="0"/>
                <a:cs typeface="Arial" panose="020B0604020202020204" pitchFamily="34" charset="0"/>
              </a:rPr>
              <a:t>(d) Tokenization</a:t>
            </a:r>
          </a:p>
          <a:p>
            <a:pPr>
              <a:spcAft>
                <a:spcPts val="800"/>
              </a:spcAft>
            </a:pPr>
            <a:endParaRPr lang="en-US" b="1"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D675B0C6-396F-2BC4-FDC7-76C1D0AF9F3B}"/>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1885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44719B7-9F75-FA1A-ABA3-8CD394794C2A}"/>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B4A6D8CA-995E-A4F9-49B0-1FE8FE48AFB2}"/>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C5BC29F-1BD2-FE6F-CCE4-B5EEDBD82596}"/>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E33444AB-A0CB-FD34-E8F0-57A824A6AE59}"/>
              </a:ext>
            </a:extLst>
          </p:cNvPr>
          <p:cNvGrpSpPr/>
          <p:nvPr/>
        </p:nvGrpSpPr>
        <p:grpSpPr>
          <a:xfrm>
            <a:off x="1" y="5379728"/>
            <a:ext cx="12192000" cy="1559562"/>
            <a:chOff x="229036" y="4299585"/>
            <a:chExt cx="8640644" cy="878909"/>
          </a:xfrm>
        </p:grpSpPr>
        <p:sp>
          <p:nvSpPr>
            <p:cNvPr id="6" name="Rectangle 5">
              <a:extLst>
                <a:ext uri="{FF2B5EF4-FFF2-40B4-BE49-F238E27FC236}">
                  <a16:creationId xmlns:a16="http://schemas.microsoft.com/office/drawing/2014/main" id="{B748D68B-BDCB-D2C1-CA8D-29C328DA62A9}"/>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9BFEF299-9FF8-1029-25B4-62A257D2893E}"/>
                </a:ext>
              </a:extLst>
            </p:cNvPr>
            <p:cNvSpPr txBox="1"/>
            <p:nvPr/>
          </p:nvSpPr>
          <p:spPr>
            <a:xfrm>
              <a:off x="446628" y="4386401"/>
              <a:ext cx="6834373" cy="79209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(c) Code generation and debugging</a:t>
              </a:r>
            </a:p>
            <a:p>
              <a:pPr>
                <a:spcAft>
                  <a:spcPts val="800"/>
                </a:spcAft>
              </a:pPr>
              <a:endParaRPr lang="en-US" sz="2400" b="1" dirty="0">
                <a:latin typeface="Arial" panose="020B0604020202020204" pitchFamily="34" charset="0"/>
                <a:cs typeface="Arial" panose="020B0604020202020204" pitchFamily="34" charset="0"/>
              </a:endParaRP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23AA09F4-7572-AD54-8F60-C12F753F7628}"/>
              </a:ext>
            </a:extLst>
          </p:cNvPr>
          <p:cNvSpPr txBox="1"/>
          <p:nvPr/>
        </p:nvSpPr>
        <p:spPr>
          <a:xfrm>
            <a:off x="193647" y="1426878"/>
            <a:ext cx="6543976" cy="2257413"/>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In which application area are LLMs like Codex and Copilot particularly useful?</a:t>
            </a:r>
          </a:p>
          <a:p>
            <a:pPr>
              <a:spcAft>
                <a:spcPts val="800"/>
              </a:spcAft>
            </a:pPr>
            <a:r>
              <a:rPr lang="en-US" dirty="0">
                <a:latin typeface="Arial" panose="020B0604020202020204" pitchFamily="34" charset="0"/>
                <a:cs typeface="Arial" panose="020B0604020202020204" pitchFamily="34" charset="0"/>
              </a:rPr>
              <a:t>(a) Language translation</a:t>
            </a:r>
          </a:p>
          <a:p>
            <a:pPr>
              <a:spcAft>
                <a:spcPts val="800"/>
              </a:spcAft>
            </a:pPr>
            <a:r>
              <a:rPr lang="en-US" dirty="0">
                <a:latin typeface="Arial" panose="020B0604020202020204" pitchFamily="34" charset="0"/>
                <a:cs typeface="Arial" panose="020B0604020202020204" pitchFamily="34" charset="0"/>
              </a:rPr>
              <a:t>(b) Medical diagnostics</a:t>
            </a:r>
          </a:p>
          <a:p>
            <a:pPr>
              <a:spcAft>
                <a:spcPts val="800"/>
              </a:spcAft>
            </a:pPr>
            <a:r>
              <a:rPr lang="en-US" dirty="0">
                <a:latin typeface="Arial" panose="020B0604020202020204" pitchFamily="34" charset="0"/>
                <a:cs typeface="Arial" panose="020B0604020202020204" pitchFamily="34" charset="0"/>
              </a:rPr>
              <a:t>(c) Code generation and debugging</a:t>
            </a:r>
          </a:p>
          <a:p>
            <a:pPr>
              <a:spcAft>
                <a:spcPts val="800"/>
              </a:spcAft>
            </a:pPr>
            <a:r>
              <a:rPr lang="en-US" dirty="0">
                <a:latin typeface="Arial" panose="020B0604020202020204" pitchFamily="34" charset="0"/>
                <a:cs typeface="Arial" panose="020B0604020202020204" pitchFamily="34" charset="0"/>
              </a:rPr>
              <a:t>(d) Customer service</a:t>
            </a:r>
          </a:p>
        </p:txBody>
      </p:sp>
      <p:pic>
        <p:nvPicPr>
          <p:cNvPr id="9" name="Picture 8" descr="A cartoon of a person standing next to a question mark&#10;&#10;Description automatically generated">
            <a:extLst>
              <a:ext uri="{FF2B5EF4-FFF2-40B4-BE49-F238E27FC236}">
                <a16:creationId xmlns:a16="http://schemas.microsoft.com/office/drawing/2014/main" id="{8254E3AB-0970-0EC0-C26A-5C06245BD188}"/>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2454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49094B4-697F-4D13-6044-82B1349D3A0F}"/>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031913A1-CB0A-B0B1-E81A-E0C1446EAD1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4A450041-D20D-2749-1F19-B16289A0D34E}"/>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1CB80E04-F237-F45A-B0A1-6FEC2A5B3DB2}"/>
              </a:ext>
            </a:extLst>
          </p:cNvPr>
          <p:cNvGrpSpPr/>
          <p:nvPr/>
        </p:nvGrpSpPr>
        <p:grpSpPr>
          <a:xfrm>
            <a:off x="1" y="5379728"/>
            <a:ext cx="12192000" cy="1559562"/>
            <a:chOff x="229036" y="4299585"/>
            <a:chExt cx="8640644" cy="878909"/>
          </a:xfrm>
        </p:grpSpPr>
        <p:sp>
          <p:nvSpPr>
            <p:cNvPr id="6" name="Rectangle 5">
              <a:extLst>
                <a:ext uri="{FF2B5EF4-FFF2-40B4-BE49-F238E27FC236}">
                  <a16:creationId xmlns:a16="http://schemas.microsoft.com/office/drawing/2014/main" id="{73C8E94B-0E9B-646B-CFC6-1C0E71ACE656}"/>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06B9DBD9-3538-9CF3-1B49-FBBB46BCC291}"/>
                </a:ext>
              </a:extLst>
            </p:cNvPr>
            <p:cNvSpPr txBox="1"/>
            <p:nvPr/>
          </p:nvSpPr>
          <p:spPr>
            <a:xfrm>
              <a:off x="446628" y="4386401"/>
              <a:ext cx="6834373" cy="79209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d) </a:t>
              </a:r>
              <a:r>
                <a:rPr lang="en-US" sz="2400" dirty="0">
                  <a:latin typeface="Arial" panose="020B0604020202020204" pitchFamily="34" charset="0"/>
                  <a:cs typeface="Arial" panose="020B0604020202020204" pitchFamily="34" charset="0"/>
                </a:rPr>
                <a:t>BERT</a:t>
              </a:r>
            </a:p>
            <a:p>
              <a:pPr>
                <a:spcAft>
                  <a:spcPts val="800"/>
                </a:spcAft>
              </a:pPr>
              <a:endParaRPr lang="en-US" sz="2400" dirty="0">
                <a:latin typeface="Arial" panose="020B0604020202020204" pitchFamily="34" charset="0"/>
                <a:cs typeface="Arial" panose="020B0604020202020204" pitchFamily="34" charset="0"/>
              </a:endParaRP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A8F57082-6A65-21D3-9814-566E2CD2E7A4}"/>
              </a:ext>
            </a:extLst>
          </p:cNvPr>
          <p:cNvSpPr txBox="1"/>
          <p:nvPr/>
        </p:nvSpPr>
        <p:spPr>
          <a:xfrm>
            <a:off x="193647" y="1426878"/>
            <a:ext cx="6543976" cy="2257413"/>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Which of these models is bidirectional and focuses on understanding context in both directions?</a:t>
            </a:r>
          </a:p>
          <a:p>
            <a:pPr>
              <a:spcAft>
                <a:spcPts val="800"/>
              </a:spcAft>
            </a:pP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PaLM</a:t>
            </a: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(b) GPT-4</a:t>
            </a:r>
          </a:p>
          <a:p>
            <a:pPr>
              <a:spcAft>
                <a:spcPts val="800"/>
              </a:spcAft>
            </a:pPr>
            <a:r>
              <a:rPr lang="en-US" dirty="0">
                <a:latin typeface="Arial" panose="020B0604020202020204" pitchFamily="34" charset="0"/>
                <a:cs typeface="Arial" panose="020B0604020202020204" pitchFamily="34" charset="0"/>
              </a:rPr>
              <a:t>(c) Codex</a:t>
            </a:r>
          </a:p>
          <a:p>
            <a:pPr>
              <a:spcAft>
                <a:spcPts val="800"/>
              </a:spcAft>
            </a:pPr>
            <a:r>
              <a:rPr lang="en-US" dirty="0">
                <a:latin typeface="Arial" panose="020B0604020202020204" pitchFamily="34" charset="0"/>
                <a:cs typeface="Arial" panose="020B0604020202020204" pitchFamily="34" charset="0"/>
              </a:rPr>
              <a:t>(d) BERT</a:t>
            </a:r>
          </a:p>
        </p:txBody>
      </p:sp>
      <p:pic>
        <p:nvPicPr>
          <p:cNvPr id="9" name="Picture 8" descr="A cartoon of a person standing next to a question mark&#10;&#10;Description automatically generated">
            <a:extLst>
              <a:ext uri="{FF2B5EF4-FFF2-40B4-BE49-F238E27FC236}">
                <a16:creationId xmlns:a16="http://schemas.microsoft.com/office/drawing/2014/main" id="{91C7DDAE-2BF1-2E2B-46D9-E51D4BF76E5F}"/>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7373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4415731"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26839" y="1808480"/>
            <a:ext cx="8470321" cy="924560"/>
            <a:chOff x="3386399" y="1595120"/>
            <a:chExt cx="8470321"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B7F18F0-E962-4DE2-6F5E-4E40E56EF77A}"/>
                </a:ext>
              </a:extLst>
            </p:cNvPr>
            <p:cNvSpPr txBox="1"/>
            <p:nvPr/>
          </p:nvSpPr>
          <p:spPr>
            <a:xfrm>
              <a:off x="3386399" y="1857345"/>
              <a:ext cx="1551361"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880205"/>
              <a:ext cx="26497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2956560"/>
            <a:ext cx="8402320" cy="924560"/>
            <a:chOff x="3454400" y="1595120"/>
            <a:chExt cx="8402320"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64258350-09B6-A2A9-0AF3-37F7B1E399C7}"/>
                </a:ext>
              </a:extLst>
            </p:cNvPr>
            <p:cNvSpPr txBox="1"/>
            <p:nvPr/>
          </p:nvSpPr>
          <p:spPr>
            <a:xfrm>
              <a:off x="3464561" y="1857345"/>
              <a:ext cx="147320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5005761" y="1880205"/>
              <a:ext cx="4064942"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dirty="0">
                <a:solidFill>
                  <a:schemeClr val="tx1"/>
                </a:solidFill>
              </a:endParaRP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26839" y="4104640"/>
            <a:ext cx="8470321" cy="924560"/>
            <a:chOff x="3386399" y="1595120"/>
            <a:chExt cx="8470321"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386399" y="1857345"/>
              <a:ext cx="148336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- 3</a:t>
              </a:r>
            </a:p>
          </p:txBody>
        </p:sp>
        <p:sp>
          <p:nvSpPr>
            <p:cNvPr id="32" name="TextBox 31">
              <a:extLst>
                <a:ext uri="{FF2B5EF4-FFF2-40B4-BE49-F238E27FC236}">
                  <a16:creationId xmlns:a16="http://schemas.microsoft.com/office/drawing/2014/main" id="{C39CF8CD-2871-9E79-CB51-CC88CC732CA4}"/>
                </a:ext>
              </a:extLst>
            </p:cNvPr>
            <p:cNvSpPr txBox="1"/>
            <p:nvPr/>
          </p:nvSpPr>
          <p:spPr>
            <a:xfrm>
              <a:off x="5005761" y="1880205"/>
              <a:ext cx="3460785"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dirty="0">
                <a:solidFill>
                  <a:schemeClr val="tx1"/>
                </a:solidFill>
              </a:endParaRP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2898CE48-79E3-CB4E-CF5F-54AB60704353}"/>
              </a:ext>
            </a:extLst>
          </p:cNvPr>
          <p:cNvGrpSpPr/>
          <p:nvPr/>
        </p:nvGrpSpPr>
        <p:grpSpPr>
          <a:xfrm>
            <a:off x="1884681" y="5252720"/>
            <a:ext cx="8412479" cy="924560"/>
            <a:chOff x="3444241" y="1595120"/>
            <a:chExt cx="8412479" cy="924560"/>
          </a:xfrm>
        </p:grpSpPr>
        <p:sp>
          <p:nvSpPr>
            <p:cNvPr id="35" name="Rectangle: Rounded Corners 34">
              <a:extLst>
                <a:ext uri="{FF2B5EF4-FFF2-40B4-BE49-F238E27FC236}">
                  <a16:creationId xmlns:a16="http://schemas.microsoft.com/office/drawing/2014/main" id="{072E38D8-8C4F-836C-F119-F303D9D0F62B}"/>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7CA02845-69F6-FCE0-4CF3-22AB725A1F6D}"/>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15D20A5-102E-9711-DD30-CBF22327429E}"/>
                </a:ext>
              </a:extLst>
            </p:cNvPr>
            <p:cNvSpPr txBox="1"/>
            <p:nvPr/>
          </p:nvSpPr>
          <p:spPr>
            <a:xfrm>
              <a:off x="3444241" y="1857345"/>
              <a:ext cx="149352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- 4</a:t>
              </a:r>
            </a:p>
          </p:txBody>
        </p:sp>
        <p:sp>
          <p:nvSpPr>
            <p:cNvPr id="38" name="TextBox 37">
              <a:extLst>
                <a:ext uri="{FF2B5EF4-FFF2-40B4-BE49-F238E27FC236}">
                  <a16:creationId xmlns:a16="http://schemas.microsoft.com/office/drawing/2014/main" id="{C4E71895-4BBA-B5CA-717F-CFCE0A5F4D48}"/>
                </a:ext>
              </a:extLst>
            </p:cNvPr>
            <p:cNvSpPr txBox="1"/>
            <p:nvPr/>
          </p:nvSpPr>
          <p:spPr>
            <a:xfrm>
              <a:off x="5005761" y="1880205"/>
              <a:ext cx="3142922"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dirty="0">
                <a:solidFill>
                  <a:schemeClr val="tx1"/>
                </a:solidFill>
              </a:endParaRPr>
            </a:p>
          </p:txBody>
        </p:sp>
        <p:sp>
          <p:nvSpPr>
            <p:cNvPr id="39" name="Rectangle: Rounded Corners 38">
              <a:extLst>
                <a:ext uri="{FF2B5EF4-FFF2-40B4-BE49-F238E27FC236}">
                  <a16:creationId xmlns:a16="http://schemas.microsoft.com/office/drawing/2014/main" id="{45797D33-4091-792E-D55A-6424B5B115C9}"/>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67D0B024-5EFB-C51D-B57F-1C40BEBF503C}"/>
              </a:ext>
            </a:extLst>
          </p:cNvPr>
          <p:cNvSpPr txBox="1"/>
          <p:nvPr/>
        </p:nvSpPr>
        <p:spPr>
          <a:xfrm>
            <a:off x="3539036" y="2123949"/>
            <a:ext cx="6100174" cy="379656"/>
          </a:xfrm>
          <a:prstGeom prst="rect">
            <a:avLst/>
          </a:prstGeom>
          <a:noFill/>
        </p:spPr>
        <p:txBody>
          <a:bodyPr wrap="square">
            <a:spAutoFit/>
          </a:bodyPr>
          <a:lstStyle/>
          <a:p>
            <a:r>
              <a:rPr lang="en-IN"/>
              <a:t>Generative Models</a:t>
            </a:r>
            <a:endParaRPr lang="en-IN" dirty="0"/>
          </a:p>
        </p:txBody>
      </p:sp>
      <p:sp>
        <p:nvSpPr>
          <p:cNvPr id="7" name="TextBox 6">
            <a:extLst>
              <a:ext uri="{FF2B5EF4-FFF2-40B4-BE49-F238E27FC236}">
                <a16:creationId xmlns:a16="http://schemas.microsoft.com/office/drawing/2014/main" id="{25E5E92B-D33D-0BB0-2167-E9C976E24619}"/>
              </a:ext>
            </a:extLst>
          </p:cNvPr>
          <p:cNvSpPr txBox="1"/>
          <p:nvPr/>
        </p:nvSpPr>
        <p:spPr>
          <a:xfrm>
            <a:off x="3450999" y="3163939"/>
            <a:ext cx="6100174" cy="379656"/>
          </a:xfrm>
          <a:prstGeom prst="rect">
            <a:avLst/>
          </a:prstGeom>
          <a:noFill/>
        </p:spPr>
        <p:txBody>
          <a:bodyPr wrap="square">
            <a:spAutoFit/>
          </a:bodyPr>
          <a:lstStyle/>
          <a:p>
            <a:r>
              <a:rPr lang="en-IN" dirty="0"/>
              <a:t>Basics of Prompt Engineering</a:t>
            </a:r>
          </a:p>
        </p:txBody>
      </p:sp>
      <p:sp>
        <p:nvSpPr>
          <p:cNvPr id="12" name="TextBox 11">
            <a:extLst>
              <a:ext uri="{FF2B5EF4-FFF2-40B4-BE49-F238E27FC236}">
                <a16:creationId xmlns:a16="http://schemas.microsoft.com/office/drawing/2014/main" id="{6453000F-8335-D18C-79E1-89E340FF4EE4}"/>
              </a:ext>
            </a:extLst>
          </p:cNvPr>
          <p:cNvSpPr txBox="1"/>
          <p:nvPr/>
        </p:nvSpPr>
        <p:spPr>
          <a:xfrm>
            <a:off x="3543834" y="4361673"/>
            <a:ext cx="6100174" cy="379656"/>
          </a:xfrm>
          <a:prstGeom prst="rect">
            <a:avLst/>
          </a:prstGeom>
          <a:noFill/>
        </p:spPr>
        <p:txBody>
          <a:bodyPr wrap="square">
            <a:spAutoFit/>
          </a:bodyPr>
          <a:lstStyle/>
          <a:p>
            <a:r>
              <a:rPr lang="en-IN"/>
              <a:t>Large Language Models </a:t>
            </a:r>
            <a:endParaRPr lang="en-IN" dirty="0"/>
          </a:p>
        </p:txBody>
      </p:sp>
      <p:sp>
        <p:nvSpPr>
          <p:cNvPr id="14" name="TextBox 13">
            <a:extLst>
              <a:ext uri="{FF2B5EF4-FFF2-40B4-BE49-F238E27FC236}">
                <a16:creationId xmlns:a16="http://schemas.microsoft.com/office/drawing/2014/main" id="{9CAF07A2-7D1F-3C98-E0DE-D308E0A8B4F3}"/>
              </a:ext>
            </a:extLst>
          </p:cNvPr>
          <p:cNvSpPr txBox="1"/>
          <p:nvPr/>
        </p:nvSpPr>
        <p:spPr>
          <a:xfrm>
            <a:off x="3446201" y="5441285"/>
            <a:ext cx="6100174" cy="379656"/>
          </a:xfrm>
          <a:prstGeom prst="rect">
            <a:avLst/>
          </a:prstGeom>
          <a:noFill/>
        </p:spPr>
        <p:txBody>
          <a:bodyPr wrap="square">
            <a:spAutoFit/>
          </a:bodyPr>
          <a:lstStyle/>
          <a:p>
            <a:r>
              <a:rPr lang="en-IN" dirty="0" err="1"/>
              <a:t>ComfyUI</a:t>
            </a:r>
            <a:r>
              <a:rPr lang="en-IN" dirty="0"/>
              <a:t> for Image generation </a:t>
            </a:r>
          </a:p>
        </p:txBody>
      </p:sp>
    </p:spTree>
    <p:extLst>
      <p:ext uri="{BB962C8B-B14F-4D97-AF65-F5344CB8AC3E}">
        <p14:creationId xmlns:p14="http://schemas.microsoft.com/office/powerpoint/2010/main" val="1479932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114799" y="3433725"/>
              <a:ext cx="5893725" cy="584775"/>
            </a:xfrm>
            <a:prstGeom prst="rect">
              <a:avLst/>
            </a:prstGeom>
            <a:noFill/>
          </p:spPr>
          <p:txBody>
            <a:bodyPr wrap="square" rtlCol="0">
              <a:spAutoFit/>
            </a:bodyPr>
            <a:lstStyle/>
            <a:p>
              <a:r>
                <a:rPr lang="en-US" sz="3200" dirty="0">
                  <a:solidFill>
                    <a:schemeClr val="tx1"/>
                  </a:solidFill>
                </a:rPr>
                <a:t>Introduction to Generative AI</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7</a:t>
                </a:r>
              </a:p>
            </p:txBody>
          </p:sp>
        </p:grpSp>
      </p:grpSp>
    </p:spTree>
    <p:extLst>
      <p:ext uri="{BB962C8B-B14F-4D97-AF65-F5344CB8AC3E}">
        <p14:creationId xmlns:p14="http://schemas.microsoft.com/office/powerpoint/2010/main" val="3781132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345440" y="1412464"/>
            <a:ext cx="7274560" cy="3375283"/>
          </a:xfrm>
          <a:prstGeom prst="rect">
            <a:avLst/>
          </a:prstGeom>
          <a:noFill/>
        </p:spPr>
        <p:txBody>
          <a:bodyPr wrap="square" lIns="91440" tIns="45720" rIns="91440" bIns="45720" rtlCol="0" anchor="t">
            <a:spAutoFit/>
          </a:bodyPr>
          <a:lstStyle/>
          <a:p>
            <a:pPr marL="231140" indent="-231140">
              <a:spcAft>
                <a:spcPts val="800"/>
              </a:spcAft>
              <a:buFont typeface="Arial" panose="020B0604020202020204" pitchFamily="34" charset="0"/>
              <a:buChar char="•"/>
            </a:pPr>
            <a:r>
              <a:rPr lang="en-US" sz="1600" dirty="0">
                <a:latin typeface="+mn-lt"/>
              </a:rPr>
              <a:t>Understand how generative models produce new data samples and apply a model to generate similar outputs.</a:t>
            </a:r>
          </a:p>
          <a:p>
            <a:pPr marL="231140" indent="-231140">
              <a:spcAft>
                <a:spcPts val="800"/>
              </a:spcAft>
              <a:buFont typeface="Arial" panose="020B0604020202020204" pitchFamily="34" charset="0"/>
              <a:buChar char="•"/>
            </a:pPr>
            <a:r>
              <a:rPr lang="en-US" sz="1600" dirty="0"/>
              <a:t>Remember the concept of prompt engineering and analyze effective prompt strategies for optimized outputs.</a:t>
            </a:r>
          </a:p>
          <a:p>
            <a:pPr marL="231140" indent="-231140">
              <a:spcAft>
                <a:spcPts val="800"/>
              </a:spcAft>
              <a:buFont typeface="Arial" panose="020B0604020202020204" pitchFamily="34" charset="0"/>
              <a:buChar char="•"/>
            </a:pPr>
            <a:r>
              <a:rPr lang="en-US" sz="1600" dirty="0"/>
              <a:t>Describe the structure of LLMs in language processing and evaluate their effectiveness in text generation.</a:t>
            </a:r>
            <a:endParaRPr lang="en-US" sz="1600" b="0" i="0" u="none" strike="noStrike" cap="none" normalizeH="0" baseline="0" dirty="0">
              <a:ln>
                <a:noFill/>
              </a:ln>
              <a:solidFill>
                <a:schemeClr val="tx1"/>
              </a:solidFill>
              <a:effectLst/>
            </a:endParaRPr>
          </a:p>
          <a:p>
            <a:pPr marL="231140" indent="-231140">
              <a:spcAft>
                <a:spcPts val="800"/>
              </a:spcAft>
              <a:buFont typeface="Arial" panose="020B0604020202020204" pitchFamily="34" charset="0"/>
              <a:buChar char="•"/>
            </a:pPr>
            <a:r>
              <a:rPr lang="en-US" sz="1600" dirty="0"/>
              <a:t>Apply </a:t>
            </a:r>
            <a:r>
              <a:rPr lang="en-US" sz="1600" dirty="0" err="1"/>
              <a:t>ComfyUI</a:t>
            </a:r>
            <a:r>
              <a:rPr lang="en-US" sz="1600" dirty="0"/>
              <a:t> to generate images from prompts and create customized visual outputs using specific style and content adjustments.</a:t>
            </a:r>
          </a:p>
          <a:p>
            <a:pPr marL="231140" indent="-231140">
              <a:spcAft>
                <a:spcPts val="800"/>
              </a:spcAft>
              <a:buFont typeface="Arial" panose="020B0604020202020204" pitchFamily="34" charset="0"/>
              <a:buChar char="•"/>
            </a:pPr>
            <a:endParaRPr lang="en-IN" sz="1600" dirty="0">
              <a:latin typeface="Arial" panose="020B0604020202020204" pitchFamily="34" charset="0"/>
            </a:endParaRPr>
          </a:p>
          <a:p>
            <a:pPr eaLnBrk="0" fontAlgn="base" hangingPunct="0">
              <a:spcBef>
                <a:spcPct val="0"/>
              </a:spcBef>
              <a:spcAft>
                <a:spcPct val="0"/>
              </a:spcAft>
              <a:buClrTx/>
            </a:pPr>
            <a:endParaRPr lang="en-US" altLang="en-US" sz="1800" dirty="0">
              <a:latin typeface="Arial" panose="020B0604020202020204" pitchFamily="34" charset="0"/>
            </a:endParaRPr>
          </a:p>
          <a:p>
            <a:pPr marL="231140" indent="-231140">
              <a:spcAft>
                <a:spcPts val="800"/>
              </a:spcAft>
              <a:buFont typeface="Arial" panose="020B0604020202020204" pitchFamily="34" charset="0"/>
              <a:buChar char="•"/>
            </a:pPr>
            <a:endParaRPr lang="en-IN"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5490C-8789-5039-15EE-F04DC196B23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56412C5-3729-0C36-DCC3-6AB3235750C9}"/>
              </a:ext>
            </a:extLst>
          </p:cNvPr>
          <p:cNvSpPr/>
          <p:nvPr/>
        </p:nvSpPr>
        <p:spPr>
          <a:xfrm>
            <a:off x="304800" y="902910"/>
            <a:ext cx="4007726" cy="400110"/>
          </a:xfrm>
          <a:prstGeom prst="rect">
            <a:avLst/>
          </a:prstGeom>
          <a:noFill/>
        </p:spPr>
        <p:txBody>
          <a:bodyPr wrap="square">
            <a:spAutoFit/>
          </a:bodyPr>
          <a:lstStyle/>
          <a:p>
            <a:r>
              <a:rPr lang="en-US" sz="2000" b="1" dirty="0">
                <a:solidFill>
                  <a:srgbClr val="213163"/>
                </a:solidFill>
              </a:rPr>
              <a:t>Introduction to Generative AI</a:t>
            </a:r>
          </a:p>
        </p:txBody>
      </p:sp>
      <p:sp>
        <p:nvSpPr>
          <p:cNvPr id="4" name="TextBox 3">
            <a:extLst>
              <a:ext uri="{FF2B5EF4-FFF2-40B4-BE49-F238E27FC236}">
                <a16:creationId xmlns:a16="http://schemas.microsoft.com/office/drawing/2014/main" id="{FDBEF7D8-8BB4-8CFF-D1E2-4C692F1AEE58}"/>
              </a:ext>
            </a:extLst>
          </p:cNvPr>
          <p:cNvSpPr txBox="1"/>
          <p:nvPr/>
        </p:nvSpPr>
        <p:spPr>
          <a:xfrm>
            <a:off x="304800" y="1303020"/>
            <a:ext cx="10134600" cy="646331"/>
          </a:xfrm>
          <a:prstGeom prst="rect">
            <a:avLst/>
          </a:prstGeom>
          <a:noFill/>
        </p:spPr>
        <p:txBody>
          <a:bodyPr wrap="square">
            <a:spAutoFit/>
          </a:bodyPr>
          <a:lstStyle/>
          <a:p>
            <a:r>
              <a:rPr lang="en-US" sz="1800" b="0" i="0" dirty="0">
                <a:solidFill>
                  <a:schemeClr val="tx1"/>
                </a:solidFill>
                <a:effectLst/>
                <a:latin typeface="+mn-lt"/>
              </a:rPr>
              <a:t>Generative artificial intelligence (</a:t>
            </a:r>
            <a:r>
              <a:rPr lang="en-US" sz="1800" b="0" i="0" dirty="0" err="1">
                <a:solidFill>
                  <a:schemeClr val="tx1"/>
                </a:solidFill>
                <a:effectLst/>
                <a:latin typeface="+mn-lt"/>
              </a:rPr>
              <a:t>GenAI</a:t>
            </a:r>
            <a:r>
              <a:rPr lang="en-US" sz="1800" b="0" i="0" dirty="0">
                <a:solidFill>
                  <a:schemeClr val="tx1"/>
                </a:solidFill>
                <a:effectLst/>
                <a:latin typeface="+mn-lt"/>
              </a:rPr>
              <a:t>) is an AI-powered technology that uses extensive libraries of information to generate new things, like stories, pictures, videos, music, and software code.</a:t>
            </a:r>
            <a:endParaRPr lang="en-IN" sz="1800" dirty="0">
              <a:solidFill>
                <a:schemeClr val="tx1"/>
              </a:solidFill>
              <a:latin typeface="+mn-lt"/>
            </a:endParaRPr>
          </a:p>
        </p:txBody>
      </p:sp>
      <p:graphicFrame>
        <p:nvGraphicFramePr>
          <p:cNvPr id="13" name="Table 12">
            <a:extLst>
              <a:ext uri="{FF2B5EF4-FFF2-40B4-BE49-F238E27FC236}">
                <a16:creationId xmlns:a16="http://schemas.microsoft.com/office/drawing/2014/main" id="{C97601B3-EABC-3273-D6F7-775229DB9E84}"/>
              </a:ext>
            </a:extLst>
          </p:cNvPr>
          <p:cNvGraphicFramePr>
            <a:graphicFrameLocks noGrp="1"/>
          </p:cNvGraphicFramePr>
          <p:nvPr>
            <p:extLst>
              <p:ext uri="{D42A27DB-BD31-4B8C-83A1-F6EECF244321}">
                <p14:modId xmlns:p14="http://schemas.microsoft.com/office/powerpoint/2010/main" val="2174009271"/>
              </p:ext>
            </p:extLst>
          </p:nvPr>
        </p:nvGraphicFramePr>
        <p:xfrm>
          <a:off x="743274" y="2144438"/>
          <a:ext cx="10095852" cy="4359279"/>
        </p:xfrm>
        <a:graphic>
          <a:graphicData uri="http://schemas.openxmlformats.org/drawingml/2006/table">
            <a:tbl>
              <a:tblPr>
                <a:tableStyleId>{616DA210-FB5B-4158-B5E0-FEB733F419BA}</a:tableStyleId>
              </a:tblPr>
              <a:tblGrid>
                <a:gridCol w="2266626">
                  <a:extLst>
                    <a:ext uri="{9D8B030D-6E8A-4147-A177-3AD203B41FA5}">
                      <a16:colId xmlns:a16="http://schemas.microsoft.com/office/drawing/2014/main" val="3112254062"/>
                    </a:ext>
                  </a:extLst>
                </a:gridCol>
                <a:gridCol w="3905250">
                  <a:extLst>
                    <a:ext uri="{9D8B030D-6E8A-4147-A177-3AD203B41FA5}">
                      <a16:colId xmlns:a16="http://schemas.microsoft.com/office/drawing/2014/main" val="4018190319"/>
                    </a:ext>
                  </a:extLst>
                </a:gridCol>
                <a:gridCol w="3923976">
                  <a:extLst>
                    <a:ext uri="{9D8B030D-6E8A-4147-A177-3AD203B41FA5}">
                      <a16:colId xmlns:a16="http://schemas.microsoft.com/office/drawing/2014/main" val="2949183993"/>
                    </a:ext>
                  </a:extLst>
                </a:gridCol>
              </a:tblGrid>
              <a:tr h="360976">
                <a:tc>
                  <a:txBody>
                    <a:bodyPr/>
                    <a:lstStyle/>
                    <a:p>
                      <a:r>
                        <a:rPr lang="en-IN" sz="1800" b="1"/>
                        <a:t>Aspect</a:t>
                      </a:r>
                      <a:endParaRPr lang="en-IN" sz="1800"/>
                    </a:p>
                  </a:txBody>
                  <a:tcPr marL="87790" marR="87790" marT="43895" marB="43895" anchor="ctr"/>
                </a:tc>
                <a:tc>
                  <a:txBody>
                    <a:bodyPr/>
                    <a:lstStyle/>
                    <a:p>
                      <a:r>
                        <a:rPr lang="en-IN" sz="1800" b="1"/>
                        <a:t>Traditional AI</a:t>
                      </a:r>
                      <a:endParaRPr lang="en-IN" sz="1800"/>
                    </a:p>
                  </a:txBody>
                  <a:tcPr marL="87790" marR="87790" marT="43895" marB="43895" anchor="ctr"/>
                </a:tc>
                <a:tc>
                  <a:txBody>
                    <a:bodyPr/>
                    <a:lstStyle/>
                    <a:p>
                      <a:r>
                        <a:rPr lang="en-IN" sz="1800" b="1"/>
                        <a:t>Generative AI</a:t>
                      </a:r>
                      <a:endParaRPr lang="en-IN" sz="1800"/>
                    </a:p>
                  </a:txBody>
                  <a:tcPr marL="87790" marR="87790" marT="43895" marB="43895" anchor="ctr"/>
                </a:tc>
                <a:extLst>
                  <a:ext uri="{0D108BD9-81ED-4DB2-BD59-A6C34878D82A}">
                    <a16:rowId xmlns:a16="http://schemas.microsoft.com/office/drawing/2014/main" val="2964091638"/>
                  </a:ext>
                </a:extLst>
              </a:tr>
              <a:tr h="634161">
                <a:tc>
                  <a:txBody>
                    <a:bodyPr/>
                    <a:lstStyle/>
                    <a:p>
                      <a:r>
                        <a:rPr lang="en-IN" sz="1800" b="1" dirty="0"/>
                        <a:t>Primary Purpose</a:t>
                      </a:r>
                      <a:endParaRPr lang="en-IN" sz="1800" dirty="0"/>
                    </a:p>
                  </a:txBody>
                  <a:tcPr marL="87790" marR="87790" marT="43895" marB="43895" anchor="ctr"/>
                </a:tc>
                <a:tc>
                  <a:txBody>
                    <a:bodyPr/>
                    <a:lstStyle/>
                    <a:p>
                      <a:r>
                        <a:rPr lang="en-US" sz="1800" dirty="0"/>
                        <a:t>Analyze, classify, and predict based on structured data</a:t>
                      </a:r>
                    </a:p>
                  </a:txBody>
                  <a:tcPr marL="87790" marR="87790" marT="43895" marB="43895" anchor="ctr"/>
                </a:tc>
                <a:tc>
                  <a:txBody>
                    <a:bodyPr/>
                    <a:lstStyle/>
                    <a:p>
                      <a:r>
                        <a:rPr lang="en-US" sz="1800"/>
                        <a:t>Create new content by learning from data patterns</a:t>
                      </a:r>
                    </a:p>
                  </a:txBody>
                  <a:tcPr marL="87790" marR="87790" marT="43895" marB="43895" anchor="ctr"/>
                </a:tc>
                <a:extLst>
                  <a:ext uri="{0D108BD9-81ED-4DB2-BD59-A6C34878D82A}">
                    <a16:rowId xmlns:a16="http://schemas.microsoft.com/office/drawing/2014/main" val="1633289972"/>
                  </a:ext>
                </a:extLst>
              </a:tr>
              <a:tr h="907347">
                <a:tc>
                  <a:txBody>
                    <a:bodyPr/>
                    <a:lstStyle/>
                    <a:p>
                      <a:r>
                        <a:rPr lang="en-IN" sz="1800" b="1"/>
                        <a:t>Common Uses</a:t>
                      </a:r>
                      <a:endParaRPr lang="en-IN" sz="1800"/>
                    </a:p>
                  </a:txBody>
                  <a:tcPr marL="87790" marR="87790" marT="43895" marB="43895" anchor="ctr"/>
                </a:tc>
                <a:tc>
                  <a:txBody>
                    <a:bodyPr/>
                    <a:lstStyle/>
                    <a:p>
                      <a:r>
                        <a:rPr lang="en-US" sz="1800"/>
                        <a:t>Spam filtering, language translation, fraud detection</a:t>
                      </a:r>
                    </a:p>
                  </a:txBody>
                  <a:tcPr marL="87790" marR="87790" marT="43895" marB="43895" anchor="ctr"/>
                </a:tc>
                <a:tc>
                  <a:txBody>
                    <a:bodyPr/>
                    <a:lstStyle/>
                    <a:p>
                      <a:r>
                        <a:rPr lang="en-IN" sz="1800" dirty="0"/>
                        <a:t>Image generation, content creation, audio synthesis, prototyping</a:t>
                      </a:r>
                    </a:p>
                  </a:txBody>
                  <a:tcPr marL="87790" marR="87790" marT="43895" marB="43895" anchor="ctr"/>
                </a:tc>
                <a:extLst>
                  <a:ext uri="{0D108BD9-81ED-4DB2-BD59-A6C34878D82A}">
                    <a16:rowId xmlns:a16="http://schemas.microsoft.com/office/drawing/2014/main" val="3585371484"/>
                  </a:ext>
                </a:extLst>
              </a:tr>
              <a:tr h="634161">
                <a:tc>
                  <a:txBody>
                    <a:bodyPr/>
                    <a:lstStyle/>
                    <a:p>
                      <a:r>
                        <a:rPr lang="en-IN" sz="1800" b="1"/>
                        <a:t>Focus</a:t>
                      </a:r>
                      <a:endParaRPr lang="en-IN" sz="1800"/>
                    </a:p>
                  </a:txBody>
                  <a:tcPr marL="87790" marR="87790" marT="43895" marB="43895" anchor="ctr"/>
                </a:tc>
                <a:tc>
                  <a:txBody>
                    <a:bodyPr/>
                    <a:lstStyle/>
                    <a:p>
                      <a:r>
                        <a:rPr lang="en-IN" sz="1800"/>
                        <a:t>Accuracy, reliability, and decision-making</a:t>
                      </a:r>
                    </a:p>
                  </a:txBody>
                  <a:tcPr marL="87790" marR="87790" marT="43895" marB="43895" anchor="ctr"/>
                </a:tc>
                <a:tc>
                  <a:txBody>
                    <a:bodyPr/>
                    <a:lstStyle/>
                    <a:p>
                      <a:r>
                        <a:rPr lang="en-IN" sz="1800"/>
                        <a:t>Creativity, innovation, and originality</a:t>
                      </a:r>
                    </a:p>
                  </a:txBody>
                  <a:tcPr marL="87790" marR="87790" marT="43895" marB="43895" anchor="ctr"/>
                </a:tc>
                <a:extLst>
                  <a:ext uri="{0D108BD9-81ED-4DB2-BD59-A6C34878D82A}">
                    <a16:rowId xmlns:a16="http://schemas.microsoft.com/office/drawing/2014/main" val="3253853701"/>
                  </a:ext>
                </a:extLst>
              </a:tr>
              <a:tr h="1180532">
                <a:tc>
                  <a:txBody>
                    <a:bodyPr/>
                    <a:lstStyle/>
                    <a:p>
                      <a:r>
                        <a:rPr lang="en-IN" sz="1800" b="1"/>
                        <a:t>Output</a:t>
                      </a:r>
                      <a:endParaRPr lang="en-IN" sz="1800"/>
                    </a:p>
                  </a:txBody>
                  <a:tcPr marL="87790" marR="87790" marT="43895" marB="43895" anchor="ctr"/>
                </a:tc>
                <a:tc>
                  <a:txBody>
                    <a:bodyPr/>
                    <a:lstStyle/>
                    <a:p>
                      <a:r>
                        <a:rPr lang="en-US" sz="1800" dirty="0"/>
                        <a:t>Identifies or categorizes (e.g., labels an image as “cat” or “dog”)</a:t>
                      </a:r>
                    </a:p>
                  </a:txBody>
                  <a:tcPr marL="87790" marR="87790" marT="43895" marB="43895" anchor="ctr"/>
                </a:tc>
                <a:tc>
                  <a:txBody>
                    <a:bodyPr/>
                    <a:lstStyle/>
                    <a:p>
                      <a:r>
                        <a:rPr lang="en-US" sz="1800"/>
                        <a:t>Generates realistic or imaginative content (e.g., creates an image of a “cat-dog” hybrid)</a:t>
                      </a:r>
                    </a:p>
                  </a:txBody>
                  <a:tcPr marL="87790" marR="87790" marT="43895" marB="43895" anchor="ctr"/>
                </a:tc>
                <a:extLst>
                  <a:ext uri="{0D108BD9-81ED-4DB2-BD59-A6C34878D82A}">
                    <a16:rowId xmlns:a16="http://schemas.microsoft.com/office/drawing/2014/main" val="696517614"/>
                  </a:ext>
                </a:extLst>
              </a:tr>
              <a:tr h="634161">
                <a:tc>
                  <a:txBody>
                    <a:bodyPr/>
                    <a:lstStyle/>
                    <a:p>
                      <a:r>
                        <a:rPr lang="en-IN" sz="1800" b="1"/>
                        <a:t>Value Addition</a:t>
                      </a:r>
                      <a:endParaRPr lang="en-IN" sz="1800"/>
                    </a:p>
                  </a:txBody>
                  <a:tcPr marL="87790" marR="87790" marT="43895" marB="43895" anchor="ctr"/>
                </a:tc>
                <a:tc>
                  <a:txBody>
                    <a:bodyPr/>
                    <a:lstStyle/>
                    <a:p>
                      <a:r>
                        <a:rPr lang="en-US" sz="1800"/>
                        <a:t>Supports data-driven decisions and automation</a:t>
                      </a:r>
                    </a:p>
                  </a:txBody>
                  <a:tcPr marL="87790" marR="87790" marT="43895" marB="43895" anchor="ctr"/>
                </a:tc>
                <a:tc>
                  <a:txBody>
                    <a:bodyPr/>
                    <a:lstStyle/>
                    <a:p>
                      <a:r>
                        <a:rPr lang="en-US" sz="1800" dirty="0"/>
                        <a:t>Enables creative solutions and novel ideas</a:t>
                      </a:r>
                    </a:p>
                  </a:txBody>
                  <a:tcPr marL="87790" marR="87790" marT="43895" marB="43895" anchor="ctr"/>
                </a:tc>
                <a:extLst>
                  <a:ext uri="{0D108BD9-81ED-4DB2-BD59-A6C34878D82A}">
                    <a16:rowId xmlns:a16="http://schemas.microsoft.com/office/drawing/2014/main" val="1718929638"/>
                  </a:ext>
                </a:extLst>
              </a:tr>
            </a:tbl>
          </a:graphicData>
        </a:graphic>
      </p:graphicFrame>
    </p:spTree>
    <p:extLst>
      <p:ext uri="{BB962C8B-B14F-4D97-AF65-F5344CB8AC3E}">
        <p14:creationId xmlns:p14="http://schemas.microsoft.com/office/powerpoint/2010/main" val="96594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BCD4619-2028-3D32-69DF-0A0ACBD4B13A}"/>
              </a:ext>
            </a:extLst>
          </p:cNvPr>
          <p:cNvSpPr/>
          <p:nvPr/>
        </p:nvSpPr>
        <p:spPr>
          <a:xfrm>
            <a:off x="304800" y="902910"/>
            <a:ext cx="4007726" cy="400110"/>
          </a:xfrm>
          <a:prstGeom prst="rect">
            <a:avLst/>
          </a:prstGeom>
          <a:noFill/>
        </p:spPr>
        <p:txBody>
          <a:bodyPr wrap="square">
            <a:spAutoFit/>
          </a:bodyPr>
          <a:lstStyle/>
          <a:p>
            <a:r>
              <a:rPr lang="en-US" sz="2000" b="1" dirty="0">
                <a:solidFill>
                  <a:srgbClr val="213163"/>
                </a:solidFill>
              </a:rPr>
              <a:t>Generative Models</a:t>
            </a:r>
          </a:p>
        </p:txBody>
      </p:sp>
      <p:sp>
        <p:nvSpPr>
          <p:cNvPr id="4" name="TextBox 3">
            <a:extLst>
              <a:ext uri="{FF2B5EF4-FFF2-40B4-BE49-F238E27FC236}">
                <a16:creationId xmlns:a16="http://schemas.microsoft.com/office/drawing/2014/main" id="{5662750D-5DBD-6D7E-B078-C882ECD8DC63}"/>
              </a:ext>
            </a:extLst>
          </p:cNvPr>
          <p:cNvSpPr txBox="1"/>
          <p:nvPr/>
        </p:nvSpPr>
        <p:spPr>
          <a:xfrm>
            <a:off x="304800" y="1714500"/>
            <a:ext cx="10413124" cy="954300"/>
          </a:xfrm>
          <a:prstGeom prst="rect">
            <a:avLst/>
          </a:prstGeom>
          <a:noFill/>
        </p:spPr>
        <p:txBody>
          <a:bodyPr wrap="square">
            <a:spAutoFit/>
          </a:bodyPr>
          <a:lstStyle/>
          <a:p>
            <a:r>
              <a:rPr lang="en-US" sz="1800" dirty="0"/>
              <a:t>Generative models are a type of machine learning model that creates new data samples similar to an input training set. Unlike discriminative models, which classify or predict, generative models learn the data’s underlying distribution, allowing them to generate realistic new data.</a:t>
            </a:r>
            <a:endParaRPr lang="en-IN" sz="1800" dirty="0"/>
          </a:p>
        </p:txBody>
      </p:sp>
      <p:graphicFrame>
        <p:nvGraphicFramePr>
          <p:cNvPr id="5" name="Table 4">
            <a:extLst>
              <a:ext uri="{FF2B5EF4-FFF2-40B4-BE49-F238E27FC236}">
                <a16:creationId xmlns:a16="http://schemas.microsoft.com/office/drawing/2014/main" id="{C82905D6-094F-7D4A-5FA6-05157D3DBA5A}"/>
              </a:ext>
            </a:extLst>
          </p:cNvPr>
          <p:cNvGraphicFramePr>
            <a:graphicFrameLocks noGrp="1"/>
          </p:cNvGraphicFramePr>
          <p:nvPr>
            <p:extLst>
              <p:ext uri="{D42A27DB-BD31-4B8C-83A1-F6EECF244321}">
                <p14:modId xmlns:p14="http://schemas.microsoft.com/office/powerpoint/2010/main" val="2842908485"/>
              </p:ext>
            </p:extLst>
          </p:nvPr>
        </p:nvGraphicFramePr>
        <p:xfrm>
          <a:off x="857250" y="3394770"/>
          <a:ext cx="5695950" cy="2286000"/>
        </p:xfrm>
        <a:graphic>
          <a:graphicData uri="http://schemas.openxmlformats.org/drawingml/2006/table">
            <a:tbl>
              <a:tblPr>
                <a:tableStyleId>{5940675A-B579-460E-94D1-54222C63F5DA}</a:tableStyleId>
              </a:tblPr>
              <a:tblGrid>
                <a:gridCol w="1409700">
                  <a:extLst>
                    <a:ext uri="{9D8B030D-6E8A-4147-A177-3AD203B41FA5}">
                      <a16:colId xmlns:a16="http://schemas.microsoft.com/office/drawing/2014/main" val="1522968935"/>
                    </a:ext>
                  </a:extLst>
                </a:gridCol>
                <a:gridCol w="4286250">
                  <a:extLst>
                    <a:ext uri="{9D8B030D-6E8A-4147-A177-3AD203B41FA5}">
                      <a16:colId xmlns:a16="http://schemas.microsoft.com/office/drawing/2014/main" val="4175915726"/>
                    </a:ext>
                  </a:extLst>
                </a:gridCol>
              </a:tblGrid>
              <a:tr h="0">
                <a:tc>
                  <a:txBody>
                    <a:bodyPr/>
                    <a:lstStyle/>
                    <a:p>
                      <a:r>
                        <a:rPr lang="en-IN" sz="1800" b="1" dirty="0"/>
                        <a:t>Aspect</a:t>
                      </a:r>
                      <a:endParaRPr lang="en-IN" sz="1800" dirty="0"/>
                    </a:p>
                  </a:txBody>
                  <a:tcPr anchor="ctr"/>
                </a:tc>
                <a:tc>
                  <a:txBody>
                    <a:bodyPr/>
                    <a:lstStyle/>
                    <a:p>
                      <a:r>
                        <a:rPr lang="en-IN" sz="1800" b="1"/>
                        <a:t>Description</a:t>
                      </a:r>
                      <a:endParaRPr lang="en-IN" sz="1800"/>
                    </a:p>
                  </a:txBody>
                  <a:tcPr anchor="ctr"/>
                </a:tc>
                <a:extLst>
                  <a:ext uri="{0D108BD9-81ED-4DB2-BD59-A6C34878D82A}">
                    <a16:rowId xmlns:a16="http://schemas.microsoft.com/office/drawing/2014/main" val="3263184168"/>
                  </a:ext>
                </a:extLst>
              </a:tr>
              <a:tr h="0">
                <a:tc>
                  <a:txBody>
                    <a:bodyPr/>
                    <a:lstStyle/>
                    <a:p>
                      <a:r>
                        <a:rPr lang="en-IN" sz="1800" b="1"/>
                        <a:t>Input</a:t>
                      </a:r>
                      <a:endParaRPr lang="en-IN" sz="1800"/>
                    </a:p>
                  </a:txBody>
                  <a:tcPr anchor="ctr"/>
                </a:tc>
                <a:tc>
                  <a:txBody>
                    <a:bodyPr/>
                    <a:lstStyle/>
                    <a:p>
                      <a:r>
                        <a:rPr lang="en-US" sz="1800" dirty="0"/>
                        <a:t>Dataset is fed to train the model (e.g., images of cats).</a:t>
                      </a:r>
                    </a:p>
                  </a:txBody>
                  <a:tcPr anchor="ctr"/>
                </a:tc>
                <a:extLst>
                  <a:ext uri="{0D108BD9-81ED-4DB2-BD59-A6C34878D82A}">
                    <a16:rowId xmlns:a16="http://schemas.microsoft.com/office/drawing/2014/main" val="888053720"/>
                  </a:ext>
                </a:extLst>
              </a:tr>
              <a:tr h="0">
                <a:tc>
                  <a:txBody>
                    <a:bodyPr/>
                    <a:lstStyle/>
                    <a:p>
                      <a:r>
                        <a:rPr lang="en-IN" sz="1800" b="1"/>
                        <a:t>Output</a:t>
                      </a:r>
                      <a:endParaRPr lang="en-IN" sz="1800"/>
                    </a:p>
                  </a:txBody>
                  <a:tcPr anchor="ctr"/>
                </a:tc>
                <a:tc>
                  <a:txBody>
                    <a:bodyPr/>
                    <a:lstStyle/>
                    <a:p>
                      <a:r>
                        <a:rPr lang="en-US" sz="1800"/>
                        <a:t>Generates new samples resembling the training set (e.g., new cat images).</a:t>
                      </a:r>
                    </a:p>
                  </a:txBody>
                  <a:tcPr anchor="ctr"/>
                </a:tc>
                <a:extLst>
                  <a:ext uri="{0D108BD9-81ED-4DB2-BD59-A6C34878D82A}">
                    <a16:rowId xmlns:a16="http://schemas.microsoft.com/office/drawing/2014/main" val="95759982"/>
                  </a:ext>
                </a:extLst>
              </a:tr>
              <a:tr h="0">
                <a:tc>
                  <a:txBody>
                    <a:bodyPr/>
                    <a:lstStyle/>
                    <a:p>
                      <a:r>
                        <a:rPr lang="en-IN" sz="1800" b="1"/>
                        <a:t>Objective</a:t>
                      </a:r>
                      <a:endParaRPr lang="en-IN" sz="1800"/>
                    </a:p>
                  </a:txBody>
                  <a:tcPr anchor="ctr"/>
                </a:tc>
                <a:tc>
                  <a:txBody>
                    <a:bodyPr/>
                    <a:lstStyle/>
                    <a:p>
                      <a:r>
                        <a:rPr lang="en-US" sz="1800" dirty="0"/>
                        <a:t>Learns data distribution to produce realistic new samples.</a:t>
                      </a:r>
                    </a:p>
                  </a:txBody>
                  <a:tcPr anchor="ctr"/>
                </a:tc>
                <a:extLst>
                  <a:ext uri="{0D108BD9-81ED-4DB2-BD59-A6C34878D82A}">
                    <a16:rowId xmlns:a16="http://schemas.microsoft.com/office/drawing/2014/main" val="4151207988"/>
                  </a:ext>
                </a:extLst>
              </a:tr>
            </a:tbl>
          </a:graphicData>
        </a:graphic>
      </p:graphicFrame>
      <p:graphicFrame>
        <p:nvGraphicFramePr>
          <p:cNvPr id="10" name="Diagram 9">
            <a:extLst>
              <a:ext uri="{FF2B5EF4-FFF2-40B4-BE49-F238E27FC236}">
                <a16:creationId xmlns:a16="http://schemas.microsoft.com/office/drawing/2014/main" id="{4477EF0C-2A98-B264-83C1-7ECC7F87370B}"/>
              </a:ext>
            </a:extLst>
          </p:cNvPr>
          <p:cNvGraphicFramePr/>
          <p:nvPr>
            <p:extLst>
              <p:ext uri="{D42A27DB-BD31-4B8C-83A1-F6EECF244321}">
                <p14:modId xmlns:p14="http://schemas.microsoft.com/office/powerpoint/2010/main" val="1440501091"/>
              </p:ext>
            </p:extLst>
          </p:nvPr>
        </p:nvGraphicFramePr>
        <p:xfrm>
          <a:off x="6953250" y="3644160"/>
          <a:ext cx="4591050" cy="14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916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EC64F53-70CF-042A-B913-7C734D6FDCDA}"/>
              </a:ext>
            </a:extLst>
          </p:cNvPr>
          <p:cNvSpPr/>
          <p:nvPr/>
        </p:nvSpPr>
        <p:spPr>
          <a:xfrm>
            <a:off x="304800" y="902910"/>
            <a:ext cx="4007726" cy="708779"/>
          </a:xfrm>
          <a:prstGeom prst="rect">
            <a:avLst/>
          </a:prstGeom>
          <a:noFill/>
        </p:spPr>
        <p:txBody>
          <a:bodyPr wrap="square">
            <a:spAutoFit/>
          </a:bodyPr>
          <a:lstStyle/>
          <a:p>
            <a:r>
              <a:rPr lang="en-US" sz="2000" b="1" dirty="0">
                <a:solidFill>
                  <a:srgbClr val="213163"/>
                </a:solidFill>
              </a:rPr>
              <a:t>Types of Generative Models</a:t>
            </a:r>
          </a:p>
        </p:txBody>
      </p:sp>
      <p:sp>
        <p:nvSpPr>
          <p:cNvPr id="4" name="Text 2">
            <a:extLst>
              <a:ext uri="{FF2B5EF4-FFF2-40B4-BE49-F238E27FC236}">
                <a16:creationId xmlns:a16="http://schemas.microsoft.com/office/drawing/2014/main" id="{2033F7DF-C1D1-80A8-B086-517AE4AF5BD1}"/>
              </a:ext>
            </a:extLst>
          </p:cNvPr>
          <p:cNvSpPr/>
          <p:nvPr/>
        </p:nvSpPr>
        <p:spPr>
          <a:xfrm>
            <a:off x="572471" y="1691640"/>
            <a:ext cx="7218217" cy="4240590"/>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5" name="Text 3">
            <a:extLst>
              <a:ext uri="{FF2B5EF4-FFF2-40B4-BE49-F238E27FC236}">
                <a16:creationId xmlns:a16="http://schemas.microsoft.com/office/drawing/2014/main" id="{FEDA65AA-0DC5-8789-AA61-F1B479301040}"/>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Box 10">
            <a:extLst>
              <a:ext uri="{FF2B5EF4-FFF2-40B4-BE49-F238E27FC236}">
                <a16:creationId xmlns:a16="http://schemas.microsoft.com/office/drawing/2014/main" id="{912A27CB-7FC5-3AB7-F31C-8C603F480EB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0E01267A-F34B-05E1-6078-EB4AA32263A4}"/>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https://www.zendesk.com/dk/blog/generative-ai-guide/</a:t>
            </a:r>
          </a:p>
        </p:txBody>
      </p:sp>
      <p:cxnSp>
        <p:nvCxnSpPr>
          <p:cNvPr id="13" name="Straight Connector 12">
            <a:extLst>
              <a:ext uri="{FF2B5EF4-FFF2-40B4-BE49-F238E27FC236}">
                <a16:creationId xmlns:a16="http://schemas.microsoft.com/office/drawing/2014/main" id="{618EE29E-8C22-4A90-FBC7-E2782B91759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183314-A805-27B3-8378-4CA77998A9AA}"/>
              </a:ext>
            </a:extLst>
          </p:cNvPr>
          <p:cNvPicPr>
            <a:picLocks noChangeAspect="1"/>
          </p:cNvPicPr>
          <p:nvPr/>
        </p:nvPicPr>
        <p:blipFill>
          <a:blip r:embed="rId3"/>
          <a:stretch>
            <a:fillRect/>
          </a:stretch>
        </p:blipFill>
        <p:spPr>
          <a:xfrm>
            <a:off x="5808806" y="1257300"/>
            <a:ext cx="5487166" cy="4634624"/>
          </a:xfrm>
          <a:prstGeom prst="rect">
            <a:avLst/>
          </a:prstGeom>
        </p:spPr>
      </p:pic>
      <p:sp>
        <p:nvSpPr>
          <p:cNvPr id="17" name="TextBox 16">
            <a:extLst>
              <a:ext uri="{FF2B5EF4-FFF2-40B4-BE49-F238E27FC236}">
                <a16:creationId xmlns:a16="http://schemas.microsoft.com/office/drawing/2014/main" id="{235BA47C-A6DA-DB69-0677-FA2AF9346A77}"/>
              </a:ext>
            </a:extLst>
          </p:cNvPr>
          <p:cNvSpPr txBox="1"/>
          <p:nvPr/>
        </p:nvSpPr>
        <p:spPr>
          <a:xfrm>
            <a:off x="304800" y="2178665"/>
            <a:ext cx="4300460" cy="1800493"/>
          </a:xfrm>
          <a:prstGeom prst="rect">
            <a:avLst/>
          </a:prstGeom>
          <a:noFill/>
        </p:spPr>
        <p:txBody>
          <a:bodyPr wrap="square">
            <a:spAutoFit/>
          </a:bodyPr>
          <a:lstStyle/>
          <a:p>
            <a:pPr algn="just">
              <a:lnSpc>
                <a:spcPts val="1800"/>
              </a:lnSpc>
            </a:pPr>
            <a:r>
              <a:rPr lang="en-US" sz="1800" b="0" i="0" dirty="0">
                <a:solidFill>
                  <a:schemeClr val="tx1"/>
                </a:solidFill>
                <a:effectLst/>
                <a:latin typeface="+mn-lt"/>
              </a:rPr>
              <a:t>Generative AI has various use cases, meaning there are many different types of generative models. Here are some of the most common types of generative AI models.</a:t>
            </a:r>
          </a:p>
          <a:p>
            <a:pPr algn="just"/>
            <a:br>
              <a:rPr lang="en-US" sz="1800" dirty="0">
                <a:solidFill>
                  <a:schemeClr val="tx1"/>
                </a:solidFill>
                <a:latin typeface="+mn-lt"/>
              </a:rPr>
            </a:br>
            <a:endParaRPr lang="en-IN" sz="1800" dirty="0">
              <a:solidFill>
                <a:schemeClr val="tx1"/>
              </a:solidFill>
              <a:latin typeface="+mn-lt"/>
            </a:endParaRPr>
          </a:p>
        </p:txBody>
      </p:sp>
    </p:spTree>
    <p:extLst>
      <p:ext uri="{BB962C8B-B14F-4D97-AF65-F5344CB8AC3E}">
        <p14:creationId xmlns:p14="http://schemas.microsoft.com/office/powerpoint/2010/main" val="3029622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6804</TotalTime>
  <Words>5533</Words>
  <Application>Microsoft Office PowerPoint</Application>
  <PresentationFormat>Widescreen</PresentationFormat>
  <Paragraphs>440</Paragraphs>
  <Slides>30</Slides>
  <Notes>29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100</cp:revision>
  <dcterms:modified xsi:type="dcterms:W3CDTF">2025-02-11T11:55:28Z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